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2"/>
  </p:notesMasterIdLst>
  <p:handoutMasterIdLst>
    <p:handoutMasterId r:id="rId23"/>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79">
          <p15:clr>
            <a:srgbClr val="A4A3A4"/>
          </p15:clr>
        </p15:guide>
        <p15:guide id="3" orient="horz" pos="217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7B91D"/>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7948" autoAdjust="0"/>
  </p:normalViewPr>
  <p:slideViewPr>
    <p:cSldViewPr snapToGrid="0" snapToObjects="1" showGuides="1">
      <p:cViewPr varScale="1">
        <p:scale>
          <a:sx n="84" d="100"/>
          <a:sy n="84" d="100"/>
        </p:scale>
        <p:origin x="1788" y="96"/>
      </p:cViewPr>
      <p:guideLst>
        <p:guide orient="horz" pos="2160"/>
        <p:guide pos="2879"/>
        <p:guide orient="horz" pos="2174"/>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5.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9.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20.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6D00D02-7ECE-9F4A-852C-3CC24F2A1FF4}" type="datetimeFigureOut">
              <a:rPr lang="en-US" smtClean="0"/>
              <a:t>7/25/2016</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AFACE20-B907-3F45-B620-82B0DC37CA69}" type="slidenum">
              <a:rPr lang="en-GB" smtClean="0"/>
              <a:t>‹#›</a:t>
            </a:fld>
            <a:endParaRPr lang="en-GB"/>
          </a:p>
        </p:txBody>
      </p:sp>
    </p:spTree>
    <p:extLst>
      <p:ext uri="{BB962C8B-B14F-4D97-AF65-F5344CB8AC3E}">
        <p14:creationId xmlns:p14="http://schemas.microsoft.com/office/powerpoint/2010/main" val="374895733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46DEB5D-347A-444F-90DE-1B6E2932F515}" type="datetimeFigureOut">
              <a:rPr lang="en-US" smtClean="0"/>
              <a:t>7/25/2016</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B7D2CA1-D120-9748-B6F6-7C32249A9953}" type="slidenum">
              <a:rPr lang="en-GB" smtClean="0"/>
              <a:t>‹#›</a:t>
            </a:fld>
            <a:endParaRPr lang="en-GB"/>
          </a:p>
        </p:txBody>
      </p:sp>
    </p:spTree>
    <p:extLst>
      <p:ext uri="{BB962C8B-B14F-4D97-AF65-F5344CB8AC3E}">
        <p14:creationId xmlns:p14="http://schemas.microsoft.com/office/powerpoint/2010/main" val="2691226878"/>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Introduce the session by explaining that Sphere is not just a manual of humanitarian good practice, it is mainly and firstly a statement about rights and duties. It attempts to articulate the contents of these rights and their implications for humanitarian practice.</a:t>
            </a:r>
            <a:endParaRPr lang="en-GB" dirty="0"/>
          </a:p>
        </p:txBody>
      </p:sp>
      <p:sp>
        <p:nvSpPr>
          <p:cNvPr id="4" name="Slide Number Placeholder 3"/>
          <p:cNvSpPr>
            <a:spLocks noGrp="1"/>
          </p:cNvSpPr>
          <p:nvPr>
            <p:ph type="sldNum" sz="quarter" idx="10"/>
          </p:nvPr>
        </p:nvSpPr>
        <p:spPr/>
        <p:txBody>
          <a:bodyPr/>
          <a:lstStyle/>
          <a:p>
            <a:fld id="{CB7D2CA1-D120-9748-B6F6-7C32249A9953}" type="slidenum">
              <a:rPr lang="en-GB" smtClean="0"/>
              <a:t>1</a:t>
            </a:fld>
            <a:endParaRPr lang="en-GB"/>
          </a:p>
        </p:txBody>
      </p:sp>
    </p:spTree>
    <p:extLst>
      <p:ext uri="{BB962C8B-B14F-4D97-AF65-F5344CB8AC3E}">
        <p14:creationId xmlns:p14="http://schemas.microsoft.com/office/powerpoint/2010/main" val="32255388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Wrap up the exercise explaining that the Humanitarian Charter is a moral commitment by humanitarian agencies to make every effort, despite limiting factors outside of their control, to enforce the three ‘rights’. </a:t>
            </a:r>
          </a:p>
          <a:p>
            <a:endParaRPr lang="en-GB" dirty="0" smtClean="0"/>
          </a:p>
          <a:p>
            <a:r>
              <a:rPr lang="en-GB" dirty="0" smtClean="0"/>
              <a:t>Ask participants:</a:t>
            </a:r>
          </a:p>
          <a:p>
            <a:endParaRPr lang="en-GB" dirty="0" smtClean="0"/>
          </a:p>
          <a:p>
            <a:r>
              <a:rPr lang="en-GB" b="1" dirty="0" smtClean="0"/>
              <a:t>Affected state and local institutions</a:t>
            </a:r>
            <a:r>
              <a:rPr lang="en-GB" dirty="0" smtClean="0"/>
              <a:t>: primarily responsible to provide timely assistance and ensure people’s protection and security and provide support for their recovery.</a:t>
            </a:r>
          </a:p>
          <a:p>
            <a:endParaRPr lang="en-GB" dirty="0" smtClean="0"/>
          </a:p>
          <a:p>
            <a:r>
              <a:rPr lang="en-GB" b="1" dirty="0" smtClean="0"/>
              <a:t>Affected population and community</a:t>
            </a:r>
            <a:r>
              <a:rPr lang="en-GB" dirty="0" smtClean="0"/>
              <a:t>: it is primarily through their own efforts that the basic needs of people affected by disasters are met.</a:t>
            </a:r>
          </a:p>
          <a:p>
            <a:endParaRPr lang="en-GB" b="1" dirty="0" smtClean="0"/>
          </a:p>
          <a:p>
            <a:r>
              <a:rPr lang="en-GB" b="1" dirty="0" smtClean="0"/>
              <a:t>Local, national and international humanitarian agencie</a:t>
            </a:r>
            <a:r>
              <a:rPr lang="en-GB" dirty="0" smtClean="0"/>
              <a:t>s: </a:t>
            </a:r>
          </a:p>
          <a:p>
            <a:pPr marL="171450" indent="-171450">
              <a:buFont typeface="Arial"/>
              <a:buChar char="•"/>
            </a:pPr>
            <a:r>
              <a:rPr lang="en-GB" dirty="0" smtClean="0"/>
              <a:t>Promote and adhere to the principles.</a:t>
            </a:r>
          </a:p>
          <a:p>
            <a:pPr marL="171450" indent="-171450">
              <a:buFont typeface="Arial"/>
              <a:buChar char="•"/>
            </a:pPr>
            <a:r>
              <a:rPr lang="en-GB" dirty="0" smtClean="0"/>
              <a:t>Meet minimum standards </a:t>
            </a:r>
            <a:r>
              <a:rPr lang="en-GB" smtClean="0"/>
              <a:t>in</a:t>
            </a:r>
            <a:r>
              <a:rPr lang="en-GB" baseline="0" smtClean="0"/>
              <a:t> their </a:t>
            </a:r>
            <a:r>
              <a:rPr lang="en-GB" smtClean="0"/>
              <a:t>efforts </a:t>
            </a:r>
            <a:r>
              <a:rPr lang="en-GB" dirty="0" smtClean="0"/>
              <a:t>to assist and protect those affected.</a:t>
            </a:r>
            <a:endParaRPr lang="en-GB" dirty="0"/>
          </a:p>
        </p:txBody>
      </p:sp>
      <p:sp>
        <p:nvSpPr>
          <p:cNvPr id="4" name="Slide Number Placeholder 3"/>
          <p:cNvSpPr>
            <a:spLocks noGrp="1"/>
          </p:cNvSpPr>
          <p:nvPr>
            <p:ph type="sldNum" sz="quarter" idx="10"/>
          </p:nvPr>
        </p:nvSpPr>
        <p:spPr/>
        <p:txBody>
          <a:bodyPr/>
          <a:lstStyle/>
          <a:p>
            <a:fld id="{CB7D2CA1-D120-9748-B6F6-7C32249A9953}" type="slidenum">
              <a:rPr lang="en-GB" smtClean="0"/>
              <a:t>10</a:t>
            </a:fld>
            <a:endParaRPr lang="en-GB"/>
          </a:p>
        </p:txBody>
      </p:sp>
    </p:spTree>
    <p:extLst>
      <p:ext uri="{BB962C8B-B14F-4D97-AF65-F5344CB8AC3E}">
        <p14:creationId xmlns:p14="http://schemas.microsoft.com/office/powerpoint/2010/main" val="3166177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Let us explore what the right to life with dignity concretely means.</a:t>
            </a:r>
          </a:p>
          <a:p>
            <a:endParaRPr lang="en-GB" dirty="0" smtClean="0"/>
          </a:p>
          <a:p>
            <a:r>
              <a:rPr lang="en-GB" dirty="0" smtClean="0"/>
              <a:t>The way you provide humanitarian assistance directly affects the level of dignity the recipient feels.</a:t>
            </a:r>
          </a:p>
          <a:p>
            <a:endParaRPr lang="en-GB" dirty="0" smtClean="0"/>
          </a:p>
          <a:p>
            <a:r>
              <a:rPr lang="en-GB" dirty="0" smtClean="0"/>
              <a:t>For each bubble: read it out aloud, then ask the room for an example of a concrete action that could be taken by a humanitarian agency to allay this concern. Ask each person who provides an answer to summarise it by jotting down a few keywords on a post-it.</a:t>
            </a:r>
          </a:p>
          <a:p>
            <a:endParaRPr lang="en-GB" dirty="0" smtClean="0"/>
          </a:p>
          <a:p>
            <a:r>
              <a:rPr lang="en-GB" dirty="0" smtClean="0"/>
              <a:t>At the end, ask that each post-it with possible actions to improve dignity be pinned down on a flip chart, and wrap up. You can use the next slide to add up the participants’ ideas, if you deem necessary.</a:t>
            </a:r>
            <a:endParaRPr lang="en-GB" dirty="0"/>
          </a:p>
        </p:txBody>
      </p:sp>
      <p:sp>
        <p:nvSpPr>
          <p:cNvPr id="4" name="Slide Number Placeholder 3"/>
          <p:cNvSpPr>
            <a:spLocks noGrp="1"/>
          </p:cNvSpPr>
          <p:nvPr>
            <p:ph type="sldNum" sz="quarter" idx="10"/>
          </p:nvPr>
        </p:nvSpPr>
        <p:spPr/>
        <p:txBody>
          <a:bodyPr/>
          <a:lstStyle/>
          <a:p>
            <a:fld id="{CB7D2CA1-D120-9748-B6F6-7C32249A9953}" type="slidenum">
              <a:rPr lang="en-GB" smtClean="0"/>
              <a:t>11</a:t>
            </a:fld>
            <a:endParaRPr lang="en-GB"/>
          </a:p>
        </p:txBody>
      </p:sp>
    </p:spTree>
    <p:extLst>
      <p:ext uri="{BB962C8B-B14F-4D97-AF65-F5344CB8AC3E}">
        <p14:creationId xmlns:p14="http://schemas.microsoft.com/office/powerpoint/2010/main" val="40958692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Optional slide: here are possible answers to complement the participants’ findings.</a:t>
            </a:r>
            <a:endParaRPr lang="en-GB" dirty="0"/>
          </a:p>
        </p:txBody>
      </p:sp>
      <p:sp>
        <p:nvSpPr>
          <p:cNvPr id="4" name="Slide Number Placeholder 3"/>
          <p:cNvSpPr>
            <a:spLocks noGrp="1"/>
          </p:cNvSpPr>
          <p:nvPr>
            <p:ph type="sldNum" sz="quarter" idx="10"/>
          </p:nvPr>
        </p:nvSpPr>
        <p:spPr/>
        <p:txBody>
          <a:bodyPr/>
          <a:lstStyle/>
          <a:p>
            <a:fld id="{CB7D2CA1-D120-9748-B6F6-7C32249A9953}" type="slidenum">
              <a:rPr lang="en-GB" smtClean="0"/>
              <a:t>12</a:t>
            </a:fld>
            <a:endParaRPr lang="en-GB"/>
          </a:p>
        </p:txBody>
      </p:sp>
    </p:spTree>
    <p:extLst>
      <p:ext uri="{BB962C8B-B14F-4D97-AF65-F5344CB8AC3E}">
        <p14:creationId xmlns:p14="http://schemas.microsoft.com/office/powerpoint/2010/main" val="29355267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err="1" smtClean="0"/>
              <a:t>Extracts</a:t>
            </a:r>
            <a:r>
              <a:rPr lang="fr-CH" dirty="0" smtClean="0"/>
              <a:t> </a:t>
            </a:r>
            <a:r>
              <a:rPr lang="fr-CH" dirty="0" err="1" smtClean="0"/>
              <a:t>from</a:t>
            </a:r>
            <a:r>
              <a:rPr lang="fr-CH" dirty="0" smtClean="0"/>
              <a:t> the </a:t>
            </a:r>
            <a:r>
              <a:rPr lang="fr-CH" dirty="0" err="1" smtClean="0"/>
              <a:t>Humanitarian</a:t>
            </a:r>
            <a:r>
              <a:rPr lang="fr-CH" dirty="0" smtClean="0"/>
              <a:t> Charter:</a:t>
            </a:r>
          </a:p>
          <a:p>
            <a:endParaRPr lang="en-GB" dirty="0" smtClean="0"/>
          </a:p>
          <a:p>
            <a:r>
              <a:rPr lang="en-GB" dirty="0" smtClean="0"/>
              <a:t>8. We offer our services in the belief that the affected population is at the centre of humanitarian action, and recognise that their active participation is essential to providing assistance in ways that best meet their needs, including those of vulnerable and socially excluded people. We will endeavour to support local efforts to prevent, prepare for and respond to disaster, and to the effects of conflict, and to reinforce the capacities of local actors at all levels. </a:t>
            </a:r>
          </a:p>
          <a:p>
            <a:endParaRPr lang="en-GB" dirty="0" smtClean="0"/>
          </a:p>
          <a:p>
            <a:r>
              <a:rPr lang="en-GB" dirty="0" smtClean="0"/>
              <a:t>9. We are aware that attempts to provide humanitarian assistance may sometimes have unintended adverse effects. In collaboration with affected communities and authorities, we aim to minimise any negative effects of humanitarian action on the local community or on the environment. With respect to armed conflict, we recognise that the way in which humanitarian assistance is provided may potentially render civilians more vulnerable to attack, or may on occasion bring unintended advantage to one or more of the parties to the conflict. </a:t>
            </a:r>
            <a:r>
              <a:rPr lang="en-GB" sz="1200" b="0" kern="1200" dirty="0" smtClean="0">
                <a:solidFill>
                  <a:schemeClr val="tx1"/>
                </a:solidFill>
                <a:effectLst/>
                <a:latin typeface="+mn-lt"/>
                <a:ea typeface="+mn-ea"/>
                <a:cs typeface="+mn-cs"/>
              </a:rPr>
              <a:t>We are </a:t>
            </a:r>
            <a:r>
              <a:rPr lang="en-GB" dirty="0" smtClean="0"/>
              <a:t>committed to minimising any such adverse effects, in so far as this is consistent with the principles outlined above.</a:t>
            </a:r>
          </a:p>
          <a:p>
            <a:endParaRPr lang="en-GB" dirty="0" smtClean="0"/>
          </a:p>
          <a:p>
            <a:r>
              <a:rPr lang="en-GB" dirty="0" smtClean="0"/>
              <a:t>10. We will act in accordance with the principles of humanitarian action set out in this Charter and with the specific guidance in the Code of Conduct for the International Red Cross and Red Crescent Movement and Non-Governmental Organisations (NGOs) in Disaster Relief (1994).</a:t>
            </a:r>
          </a:p>
          <a:p>
            <a:endParaRPr lang="en-GB" dirty="0" smtClean="0"/>
          </a:p>
          <a:p>
            <a:r>
              <a:rPr lang="en-GB" dirty="0" smtClean="0"/>
              <a:t>11. The Sphere Core Standards [which are</a:t>
            </a:r>
            <a:r>
              <a:rPr lang="en-GB" baseline="0" dirty="0" smtClean="0"/>
              <a:t> now replaced by the Core Humanitarian Standard]</a:t>
            </a:r>
            <a:r>
              <a:rPr lang="en-GB" dirty="0" smtClean="0"/>
              <a:t> and minimum standards give practical substance to the common principles in this Charter, based on agencies’ understanding of the basic minimum requirements for life with dignity and their experience of providing humanitarian assistance. Though the achievement of the standards depends on a range of factors, many of which may be beyond our control, we commit ourselves to attempting consistently to achieve them and we expect to be held to account accordingly. We invite all parties, including affected and donor governments, international organisations, private and non-state actors, to adopt the Sphere Core </a:t>
            </a:r>
            <a:r>
              <a:rPr lang="en-GB" dirty="0" smtClean="0"/>
              <a:t>Standards</a:t>
            </a:r>
            <a:r>
              <a:rPr lang="en-GB" baseline="0" dirty="0" smtClean="0"/>
              <a:t> </a:t>
            </a:r>
            <a:r>
              <a:rPr lang="en-GB" dirty="0" smtClean="0"/>
              <a:t>[which are</a:t>
            </a:r>
            <a:r>
              <a:rPr lang="en-GB" baseline="0" dirty="0" smtClean="0"/>
              <a:t> now replaced by the Core Humanitarian Standard] </a:t>
            </a:r>
            <a:r>
              <a:rPr lang="en-GB" dirty="0" smtClean="0"/>
              <a:t>and </a:t>
            </a:r>
            <a:r>
              <a:rPr lang="en-GB" dirty="0" smtClean="0"/>
              <a:t>minimum standards as accepted norms. </a:t>
            </a:r>
          </a:p>
          <a:p>
            <a:endParaRPr lang="en-GB" dirty="0" smtClean="0"/>
          </a:p>
          <a:p>
            <a:r>
              <a:rPr lang="en-GB" dirty="0" smtClean="0"/>
              <a:t>12. By adhering to the Core Standards [now</a:t>
            </a:r>
            <a:r>
              <a:rPr lang="en-GB" baseline="0" dirty="0" smtClean="0"/>
              <a:t> replaced by the Core Humanitarian Standard] </a:t>
            </a:r>
            <a:r>
              <a:rPr lang="en-GB" dirty="0" smtClean="0"/>
              <a:t>and minimum standards, we commit to making every effort to ensure that people affected by disasters or conflict have access to at least the minimum requirements for life with dignity and security, including adequate water, sanitation, food, nutrition, shelter and healthcare. To this end, we will continue to advocate that states and other parties meet their moral and legal obligations towards affected populations. For our part, we undertake to make our responses more effective, appropriate and accountable through sound assessment and monitoring of the evolving local context; through transparency of information and decision-making; and through more effective coordination and collaboration with other relevant actors at all levels, as detailed in the Core </a:t>
            </a:r>
            <a:r>
              <a:rPr lang="en-GB" dirty="0" smtClean="0"/>
              <a:t>Standards [which are</a:t>
            </a:r>
            <a:r>
              <a:rPr lang="en-GB" baseline="0" dirty="0" smtClean="0"/>
              <a:t> now replaced by the Core Humanitarian Standard]</a:t>
            </a:r>
            <a:r>
              <a:rPr lang="en-GB" dirty="0" smtClean="0"/>
              <a:t> and </a:t>
            </a:r>
            <a:r>
              <a:rPr lang="en-GB" dirty="0" smtClean="0"/>
              <a:t>minimum standards. In particular, we commit to working in partnership with affected populations, emphasising their active participation in the response. We acknowledge that our fundamental accountability must be to those we seek to assist.</a:t>
            </a:r>
          </a:p>
        </p:txBody>
      </p:sp>
      <p:sp>
        <p:nvSpPr>
          <p:cNvPr id="4" name="Slide Number Placeholder 3"/>
          <p:cNvSpPr>
            <a:spLocks noGrp="1"/>
          </p:cNvSpPr>
          <p:nvPr>
            <p:ph type="sldNum" sz="quarter" idx="10"/>
          </p:nvPr>
        </p:nvSpPr>
        <p:spPr/>
        <p:txBody>
          <a:bodyPr/>
          <a:lstStyle/>
          <a:p>
            <a:fld id="{CB7D2CA1-D120-9748-B6F6-7C32249A9953}" type="slidenum">
              <a:rPr lang="en-GB" smtClean="0"/>
              <a:t>13</a:t>
            </a:fld>
            <a:endParaRPr lang="en-GB"/>
          </a:p>
        </p:txBody>
      </p:sp>
    </p:spTree>
    <p:extLst>
      <p:ext uri="{BB962C8B-B14F-4D97-AF65-F5344CB8AC3E}">
        <p14:creationId xmlns:p14="http://schemas.microsoft.com/office/powerpoint/2010/main" val="4600219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Let participants illustrate with examples from their own experience of poor or good practices.</a:t>
            </a:r>
            <a:endParaRPr lang="en-GB" dirty="0"/>
          </a:p>
        </p:txBody>
      </p:sp>
      <p:sp>
        <p:nvSpPr>
          <p:cNvPr id="4" name="Slide Number Placeholder 3"/>
          <p:cNvSpPr>
            <a:spLocks noGrp="1"/>
          </p:cNvSpPr>
          <p:nvPr>
            <p:ph type="sldNum" sz="quarter" idx="10"/>
          </p:nvPr>
        </p:nvSpPr>
        <p:spPr/>
        <p:txBody>
          <a:bodyPr/>
          <a:lstStyle/>
          <a:p>
            <a:fld id="{CB7D2CA1-D120-9748-B6F6-7C32249A9953}" type="slidenum">
              <a:rPr lang="en-GB" smtClean="0"/>
              <a:t>14</a:t>
            </a:fld>
            <a:endParaRPr lang="en-GB"/>
          </a:p>
        </p:txBody>
      </p:sp>
    </p:spTree>
    <p:extLst>
      <p:ext uri="{BB962C8B-B14F-4D97-AF65-F5344CB8AC3E}">
        <p14:creationId xmlns:p14="http://schemas.microsoft.com/office/powerpoint/2010/main" val="2848252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Let participants comment on the ‘unintended effect’ cartoon, and illustrate with examples from their experience of poor or good practices.</a:t>
            </a:r>
          </a:p>
        </p:txBody>
      </p:sp>
      <p:sp>
        <p:nvSpPr>
          <p:cNvPr id="4" name="Slide Number Placeholder 3"/>
          <p:cNvSpPr>
            <a:spLocks noGrp="1"/>
          </p:cNvSpPr>
          <p:nvPr>
            <p:ph type="sldNum" sz="quarter" idx="10"/>
          </p:nvPr>
        </p:nvSpPr>
        <p:spPr/>
        <p:txBody>
          <a:bodyPr/>
          <a:lstStyle/>
          <a:p>
            <a:fld id="{CB7D2CA1-D120-9748-B6F6-7C32249A9953}" type="slidenum">
              <a:rPr lang="en-GB" smtClean="0"/>
              <a:t>15</a:t>
            </a:fld>
            <a:endParaRPr lang="en-GB"/>
          </a:p>
        </p:txBody>
      </p:sp>
    </p:spTree>
    <p:extLst>
      <p:ext uri="{BB962C8B-B14F-4D97-AF65-F5344CB8AC3E}">
        <p14:creationId xmlns:p14="http://schemas.microsoft.com/office/powerpoint/2010/main" val="389250000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Ask participants to look for the Code of Conduct in their Handbook and give an example of a poor or good practice regarding an article of the Code.</a:t>
            </a:r>
          </a:p>
        </p:txBody>
      </p:sp>
      <p:sp>
        <p:nvSpPr>
          <p:cNvPr id="4" name="Slide Number Placeholder 3"/>
          <p:cNvSpPr>
            <a:spLocks noGrp="1"/>
          </p:cNvSpPr>
          <p:nvPr>
            <p:ph type="sldNum" sz="quarter" idx="10"/>
          </p:nvPr>
        </p:nvSpPr>
        <p:spPr/>
        <p:txBody>
          <a:bodyPr/>
          <a:lstStyle/>
          <a:p>
            <a:fld id="{CB7D2CA1-D120-9748-B6F6-7C32249A9953}" type="slidenum">
              <a:rPr lang="en-GB" smtClean="0"/>
              <a:t>16</a:t>
            </a:fld>
            <a:endParaRPr lang="en-GB"/>
          </a:p>
        </p:txBody>
      </p:sp>
    </p:spTree>
    <p:extLst>
      <p:ext uri="{BB962C8B-B14F-4D97-AF65-F5344CB8AC3E}">
        <p14:creationId xmlns:p14="http://schemas.microsoft.com/office/powerpoint/2010/main" val="139892616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Let participants comment on the cartoon, and illustrate with examples from their experience of poor or good practices.</a:t>
            </a:r>
          </a:p>
        </p:txBody>
      </p:sp>
      <p:sp>
        <p:nvSpPr>
          <p:cNvPr id="4" name="Slide Number Placeholder 3"/>
          <p:cNvSpPr>
            <a:spLocks noGrp="1"/>
          </p:cNvSpPr>
          <p:nvPr>
            <p:ph type="sldNum" sz="quarter" idx="10"/>
          </p:nvPr>
        </p:nvSpPr>
        <p:spPr/>
        <p:txBody>
          <a:bodyPr/>
          <a:lstStyle/>
          <a:p>
            <a:fld id="{CB7D2CA1-D120-9748-B6F6-7C32249A9953}" type="slidenum">
              <a:rPr lang="en-GB" smtClean="0"/>
              <a:t>17</a:t>
            </a:fld>
            <a:endParaRPr lang="en-GB"/>
          </a:p>
        </p:txBody>
      </p:sp>
    </p:spTree>
    <p:extLst>
      <p:ext uri="{BB962C8B-B14F-4D97-AF65-F5344CB8AC3E}">
        <p14:creationId xmlns:p14="http://schemas.microsoft.com/office/powerpoint/2010/main" val="359362508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B7D2CA1-D120-9748-B6F6-7C32249A9953}" type="slidenum">
              <a:rPr lang="en-GB" smtClean="0"/>
              <a:t>18</a:t>
            </a:fld>
            <a:endParaRPr lang="en-GB"/>
          </a:p>
        </p:txBody>
      </p:sp>
    </p:spTree>
    <p:extLst>
      <p:ext uri="{BB962C8B-B14F-4D97-AF65-F5344CB8AC3E}">
        <p14:creationId xmlns:p14="http://schemas.microsoft.com/office/powerpoint/2010/main" val="286022780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Optional slide (extract of the handout that would need to be distributed at the end of the session).</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The Protection principles mentioned in this graph include:</a:t>
            </a:r>
          </a:p>
          <a:p>
            <a:endParaRPr lang="en-GB" sz="1200" kern="1200" dirty="0" smtClean="0">
              <a:solidFill>
                <a:schemeClr val="tx1"/>
              </a:solidFill>
              <a:effectLst/>
              <a:latin typeface="+mn-lt"/>
              <a:ea typeface="+mn-ea"/>
              <a:cs typeface="+mn-cs"/>
            </a:endParaRPr>
          </a:p>
          <a:p>
            <a:pPr marL="171450" indent="-171450">
              <a:buFont typeface="Arial"/>
              <a:buChar char="•"/>
            </a:pPr>
            <a:r>
              <a:rPr lang="en-GB" sz="1200" kern="1200" dirty="0" smtClean="0">
                <a:solidFill>
                  <a:schemeClr val="tx1"/>
                </a:solidFill>
                <a:effectLst/>
                <a:latin typeface="+mn-lt"/>
                <a:ea typeface="+mn-ea"/>
                <a:cs typeface="+mn-cs"/>
              </a:rPr>
              <a:t>Sphere’s 4 Protection Principles: Avoid exposing people to further harm as a result of your actions; ensure people’s access to impartial assistance; assist people to claim their rights, access available remedies and recover from the effects of abuse; protect people from physical and psychological harm arising from violence and coercion</a:t>
            </a:r>
          </a:p>
          <a:p>
            <a:pPr marL="171450" indent="-171450">
              <a:buFont typeface="Arial"/>
              <a:buChar char="•"/>
            </a:pPr>
            <a:endParaRPr lang="en-GB" sz="1200" kern="1200" dirty="0" smtClean="0">
              <a:solidFill>
                <a:schemeClr val="tx1"/>
              </a:solidFill>
              <a:effectLst/>
              <a:latin typeface="+mn-lt"/>
              <a:ea typeface="+mn-ea"/>
              <a:cs typeface="+mn-cs"/>
            </a:endParaRPr>
          </a:p>
          <a:p>
            <a:pPr marL="171450" indent="-171450">
              <a:buFont typeface="Arial"/>
              <a:buChar char="•"/>
            </a:pPr>
            <a:r>
              <a:rPr lang="en-GB" sz="1200" kern="1200" dirty="0" smtClean="0">
                <a:solidFill>
                  <a:schemeClr val="tx1"/>
                </a:solidFill>
                <a:effectLst/>
                <a:latin typeface="+mn-lt"/>
                <a:ea typeface="+mn-ea"/>
                <a:cs typeface="+mn-cs"/>
              </a:rPr>
              <a:t>And two additional ones taken from its companions standards, the Child Protection Minimum Standards Handbook (CPMS): Strengthen children resilience in humanitarian action and Strengthen child protection systems.</a:t>
            </a:r>
          </a:p>
          <a:p>
            <a:endParaRPr lang="en-GB" dirty="0"/>
          </a:p>
        </p:txBody>
      </p:sp>
      <p:sp>
        <p:nvSpPr>
          <p:cNvPr id="4" name="Slide Number Placeholder 3"/>
          <p:cNvSpPr>
            <a:spLocks noGrp="1"/>
          </p:cNvSpPr>
          <p:nvPr>
            <p:ph type="sldNum" sz="quarter" idx="10"/>
          </p:nvPr>
        </p:nvSpPr>
        <p:spPr/>
        <p:txBody>
          <a:bodyPr/>
          <a:lstStyle/>
          <a:p>
            <a:fld id="{CB7D2CA1-D120-9748-B6F6-7C32249A9953}" type="slidenum">
              <a:rPr lang="en-GB" smtClean="0"/>
              <a:t>19</a:t>
            </a:fld>
            <a:endParaRPr lang="en-GB"/>
          </a:p>
        </p:txBody>
      </p:sp>
    </p:spTree>
    <p:extLst>
      <p:ext uri="{BB962C8B-B14F-4D97-AF65-F5344CB8AC3E}">
        <p14:creationId xmlns:p14="http://schemas.microsoft.com/office/powerpoint/2010/main" val="9702489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Raise the question in the room, and explain to participants that this session will look at the three rights, their legal and ethical foundation and their implications in terms of roles and responsibilities of </a:t>
            </a:r>
            <a:r>
              <a:rPr lang="en-AU" sz="1200" kern="1200" dirty="0" smtClean="0">
                <a:solidFill>
                  <a:schemeClr val="tx1"/>
                </a:solidFill>
                <a:effectLst/>
                <a:latin typeface="+mn-lt"/>
                <a:ea typeface="+mn-ea"/>
                <a:cs typeface="+mn-cs"/>
              </a:rPr>
              <a:t>various stakeholders during humanitarian intervention.</a:t>
            </a:r>
            <a:endParaRPr lang="en-GB" dirty="0"/>
          </a:p>
        </p:txBody>
      </p:sp>
      <p:sp>
        <p:nvSpPr>
          <p:cNvPr id="4" name="Slide Number Placeholder 3"/>
          <p:cNvSpPr>
            <a:spLocks noGrp="1"/>
          </p:cNvSpPr>
          <p:nvPr>
            <p:ph type="sldNum" sz="quarter" idx="10"/>
          </p:nvPr>
        </p:nvSpPr>
        <p:spPr/>
        <p:txBody>
          <a:bodyPr/>
          <a:lstStyle/>
          <a:p>
            <a:fld id="{CB7D2CA1-D120-9748-B6F6-7C32249A9953}" type="slidenum">
              <a:rPr lang="en-GB" smtClean="0"/>
              <a:t>2</a:t>
            </a:fld>
            <a:endParaRPr lang="en-GB"/>
          </a:p>
        </p:txBody>
      </p:sp>
    </p:spTree>
    <p:extLst>
      <p:ext uri="{BB962C8B-B14F-4D97-AF65-F5344CB8AC3E}">
        <p14:creationId xmlns:p14="http://schemas.microsoft.com/office/powerpoint/2010/main" val="282030147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mtClean="0"/>
              <a:t>Optional slide (extract of the handout that would need to be distributed at the end of the session).</a:t>
            </a:r>
            <a:endParaRPr lang="en-GB" dirty="0"/>
          </a:p>
        </p:txBody>
      </p:sp>
      <p:sp>
        <p:nvSpPr>
          <p:cNvPr id="4" name="Slide Number Placeholder 3"/>
          <p:cNvSpPr>
            <a:spLocks noGrp="1"/>
          </p:cNvSpPr>
          <p:nvPr>
            <p:ph type="sldNum" sz="quarter" idx="10"/>
          </p:nvPr>
        </p:nvSpPr>
        <p:spPr/>
        <p:txBody>
          <a:bodyPr/>
          <a:lstStyle/>
          <a:p>
            <a:fld id="{CB7D2CA1-D120-9748-B6F6-7C32249A9953}" type="slidenum">
              <a:rPr lang="en-GB" smtClean="0"/>
              <a:t>20</a:t>
            </a:fld>
            <a:endParaRPr lang="en-GB"/>
          </a:p>
        </p:txBody>
      </p:sp>
    </p:spTree>
    <p:extLst>
      <p:ext uri="{BB962C8B-B14F-4D97-AF65-F5344CB8AC3E}">
        <p14:creationId xmlns:p14="http://schemas.microsoft.com/office/powerpoint/2010/main" val="19480461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Ask participants what this ‘right’ concretely means and guide them:</a:t>
            </a:r>
          </a:p>
          <a:p>
            <a:r>
              <a:rPr lang="en-GB" dirty="0" smtClean="0"/>
              <a:t>Ask them to explore both words: life and dignity.</a:t>
            </a:r>
          </a:p>
          <a:p>
            <a:endParaRPr lang="en-GB" dirty="0" smtClean="0"/>
          </a:p>
          <a:p>
            <a:r>
              <a:rPr lang="en-GB" dirty="0" smtClean="0"/>
              <a:t>The Right to life includes:</a:t>
            </a:r>
          </a:p>
          <a:p>
            <a:pPr marL="171450" indent="-171450">
              <a:buFont typeface="Arial"/>
              <a:buChar char="•"/>
            </a:pPr>
            <a:r>
              <a:rPr lang="en-GB" dirty="0" smtClean="0"/>
              <a:t>Freedom from torture, cruel, inhuman or degrading treatment and punishment</a:t>
            </a:r>
          </a:p>
          <a:p>
            <a:pPr marL="171450" indent="-171450">
              <a:buFont typeface="Arial"/>
              <a:buChar char="•"/>
            </a:pPr>
            <a:r>
              <a:rPr lang="en-GB" dirty="0" smtClean="0"/>
              <a:t>Duty to preserve life where it is threatened (duty not to withhold or frustrate the right to receive humanitarian assistance)</a:t>
            </a:r>
          </a:p>
          <a:p>
            <a:endParaRPr lang="en-GB" dirty="0" smtClean="0"/>
          </a:p>
          <a:p>
            <a:r>
              <a:rPr lang="en-GB" dirty="0" smtClean="0"/>
              <a:t>Dignity means: </a:t>
            </a:r>
          </a:p>
          <a:p>
            <a:pPr marL="171450" indent="-171450">
              <a:buFont typeface="Arial"/>
              <a:buChar char="•"/>
            </a:pPr>
            <a:r>
              <a:rPr lang="en-GB" dirty="0" smtClean="0"/>
              <a:t>Respect for the whole person</a:t>
            </a:r>
            <a:r>
              <a:rPr lang="en-GB" baseline="0" dirty="0" smtClean="0"/>
              <a:t> </a:t>
            </a:r>
            <a:r>
              <a:rPr lang="en-GB" dirty="0" smtClean="0"/>
              <a:t>(physical, values, beliefs)</a:t>
            </a:r>
          </a:p>
          <a:p>
            <a:endParaRPr lang="en-GB" dirty="0" smtClean="0"/>
          </a:p>
          <a:p>
            <a:r>
              <a:rPr lang="en-GB" dirty="0" smtClean="0"/>
              <a:t>Introduce that this is the first in a series of cartoons illustrated by famous cartoonists as an alternative and easy-to-grasp way to understand the content of the Humanitarian Charter.</a:t>
            </a:r>
            <a:endParaRPr lang="en-GB" dirty="0"/>
          </a:p>
        </p:txBody>
      </p:sp>
      <p:sp>
        <p:nvSpPr>
          <p:cNvPr id="4" name="Slide Number Placeholder 3"/>
          <p:cNvSpPr>
            <a:spLocks noGrp="1"/>
          </p:cNvSpPr>
          <p:nvPr>
            <p:ph type="sldNum" sz="quarter" idx="10"/>
          </p:nvPr>
        </p:nvSpPr>
        <p:spPr/>
        <p:txBody>
          <a:bodyPr/>
          <a:lstStyle/>
          <a:p>
            <a:fld id="{CB7D2CA1-D120-9748-B6F6-7C32249A9953}" type="slidenum">
              <a:rPr lang="en-GB" smtClean="0"/>
              <a:t>3</a:t>
            </a:fld>
            <a:endParaRPr lang="en-GB"/>
          </a:p>
        </p:txBody>
      </p:sp>
    </p:spTree>
    <p:extLst>
      <p:ext uri="{BB962C8B-B14F-4D97-AF65-F5344CB8AC3E}">
        <p14:creationId xmlns:p14="http://schemas.microsoft.com/office/powerpoint/2010/main" val="12798426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Ask participants what this ‘right’ concretely means and guide them:</a:t>
            </a:r>
          </a:p>
          <a:p>
            <a:endParaRPr lang="en-GB" dirty="0" smtClean="0"/>
          </a:p>
          <a:p>
            <a:r>
              <a:rPr lang="en-GB" dirty="0" smtClean="0"/>
              <a:t>The right to humanitarian assistance includes the right to an adequate standard of living, adequate food, water, clothing, shelter and requirements for good health.</a:t>
            </a:r>
            <a:endParaRPr lang="en-GB" dirty="0"/>
          </a:p>
        </p:txBody>
      </p:sp>
      <p:sp>
        <p:nvSpPr>
          <p:cNvPr id="4" name="Slide Number Placeholder 3"/>
          <p:cNvSpPr>
            <a:spLocks noGrp="1"/>
          </p:cNvSpPr>
          <p:nvPr>
            <p:ph type="sldNum" sz="quarter" idx="10"/>
          </p:nvPr>
        </p:nvSpPr>
        <p:spPr/>
        <p:txBody>
          <a:bodyPr/>
          <a:lstStyle/>
          <a:p>
            <a:fld id="{CB7D2CA1-D120-9748-B6F6-7C32249A9953}" type="slidenum">
              <a:rPr lang="en-GB" smtClean="0"/>
              <a:t>4</a:t>
            </a:fld>
            <a:endParaRPr lang="en-GB"/>
          </a:p>
        </p:txBody>
      </p:sp>
    </p:spTree>
    <p:extLst>
      <p:ext uri="{BB962C8B-B14F-4D97-AF65-F5344CB8AC3E}">
        <p14:creationId xmlns:p14="http://schemas.microsoft.com/office/powerpoint/2010/main" val="7757851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Explain to participants that this right is based on three different principles:</a:t>
            </a:r>
          </a:p>
          <a:p>
            <a:pPr marL="171450" indent="-171450">
              <a:buFont typeface="Arial"/>
              <a:buChar char="•"/>
            </a:pPr>
            <a:r>
              <a:rPr lang="en-GB" dirty="0" smtClean="0"/>
              <a:t>The distinction between civilians and combatants</a:t>
            </a:r>
          </a:p>
          <a:p>
            <a:pPr marL="171450" indent="-171450">
              <a:buFont typeface="Arial"/>
              <a:buChar char="•"/>
            </a:pPr>
            <a:r>
              <a:rPr lang="en-GB" dirty="0" smtClean="0"/>
              <a:t>The principle of proportionality</a:t>
            </a:r>
          </a:p>
          <a:p>
            <a:pPr marL="171450" indent="-171450">
              <a:buFont typeface="Arial"/>
              <a:buChar char="•"/>
            </a:pPr>
            <a:r>
              <a:rPr lang="en-GB" dirty="0" smtClean="0"/>
              <a:t>The principle of non-</a:t>
            </a:r>
            <a:r>
              <a:rPr lang="en-GB" dirty="0" err="1" smtClean="0"/>
              <a:t>refoulement</a:t>
            </a:r>
            <a:endParaRPr lang="en-GB" dirty="0" smtClean="0"/>
          </a:p>
          <a:p>
            <a:endParaRPr lang="en-GB" dirty="0" smtClean="0"/>
          </a:p>
          <a:p>
            <a:r>
              <a:rPr lang="en-GB" dirty="0" smtClean="0"/>
              <a:t>Refer to the text of the Humanitarian Charter for more on each term.</a:t>
            </a:r>
          </a:p>
          <a:p>
            <a:endParaRPr lang="en-GB" dirty="0" smtClean="0"/>
          </a:p>
          <a:p>
            <a:r>
              <a:rPr lang="en-GB" dirty="0" smtClean="0"/>
              <a:t>Conclude the 3 slides by explaining that the right to receive humanitarian assistance and the right to protection/security are instrumental to the right to life with dignity.</a:t>
            </a:r>
            <a:endParaRPr lang="en-GB" dirty="0"/>
          </a:p>
        </p:txBody>
      </p:sp>
      <p:sp>
        <p:nvSpPr>
          <p:cNvPr id="4" name="Slide Number Placeholder 3"/>
          <p:cNvSpPr>
            <a:spLocks noGrp="1"/>
          </p:cNvSpPr>
          <p:nvPr>
            <p:ph type="sldNum" sz="quarter" idx="10"/>
          </p:nvPr>
        </p:nvSpPr>
        <p:spPr/>
        <p:txBody>
          <a:bodyPr/>
          <a:lstStyle/>
          <a:p>
            <a:fld id="{CB7D2CA1-D120-9748-B6F6-7C32249A9953}" type="slidenum">
              <a:rPr lang="en-GB" smtClean="0"/>
              <a:t>5</a:t>
            </a:fld>
            <a:endParaRPr lang="en-GB"/>
          </a:p>
        </p:txBody>
      </p:sp>
    </p:spTree>
    <p:extLst>
      <p:ext uri="{BB962C8B-B14F-4D97-AF65-F5344CB8AC3E}">
        <p14:creationId xmlns:p14="http://schemas.microsoft.com/office/powerpoint/2010/main" val="32968046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Explain that these ‘rights’ are actually principles, because they are not reflected as such in the international legal framework. They are derived from sets of rights such as the human rights, the International Humanitarian Law or the refugee laws, but also from the principle of humanity and the humanitarian imperative. They are the legal and ethical basis of engagement of humanitarian agencies endorsing Sphere. The next slide will focus on the legal basis for these three rights, and the slide after on the moral basis for these three rights.</a:t>
            </a:r>
            <a:endParaRPr lang="en-GB" dirty="0"/>
          </a:p>
        </p:txBody>
      </p:sp>
      <p:sp>
        <p:nvSpPr>
          <p:cNvPr id="4" name="Slide Number Placeholder 3"/>
          <p:cNvSpPr>
            <a:spLocks noGrp="1"/>
          </p:cNvSpPr>
          <p:nvPr>
            <p:ph type="sldNum" sz="quarter" idx="10"/>
          </p:nvPr>
        </p:nvSpPr>
        <p:spPr/>
        <p:txBody>
          <a:bodyPr/>
          <a:lstStyle/>
          <a:p>
            <a:fld id="{CB7D2CA1-D120-9748-B6F6-7C32249A9953}" type="slidenum">
              <a:rPr lang="en-GB" smtClean="0"/>
              <a:t>6</a:t>
            </a:fld>
            <a:endParaRPr lang="en-GB"/>
          </a:p>
        </p:txBody>
      </p:sp>
    </p:spTree>
    <p:extLst>
      <p:ext uri="{BB962C8B-B14F-4D97-AF65-F5344CB8AC3E}">
        <p14:creationId xmlns:p14="http://schemas.microsoft.com/office/powerpoint/2010/main" val="20350936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Prepare printouts of the Handout ‘Sources of international law for the Sphere Humanitarian Charter’ for each participant, in case someone is interested to investigate further the relationship between the Humanitarian Charter and the international legal framework.</a:t>
            </a:r>
            <a:endParaRPr lang="en-GB" dirty="0"/>
          </a:p>
        </p:txBody>
      </p:sp>
      <p:sp>
        <p:nvSpPr>
          <p:cNvPr id="4" name="Slide Number Placeholder 3"/>
          <p:cNvSpPr>
            <a:spLocks noGrp="1"/>
          </p:cNvSpPr>
          <p:nvPr>
            <p:ph type="sldNum" sz="quarter" idx="10"/>
          </p:nvPr>
        </p:nvSpPr>
        <p:spPr/>
        <p:txBody>
          <a:bodyPr/>
          <a:lstStyle/>
          <a:p>
            <a:fld id="{CB7D2CA1-D120-9748-B6F6-7C32249A9953}" type="slidenum">
              <a:rPr lang="en-GB" smtClean="0"/>
              <a:t>7</a:t>
            </a:fld>
            <a:endParaRPr lang="en-GB"/>
          </a:p>
        </p:txBody>
      </p:sp>
    </p:spTree>
    <p:extLst>
      <p:ext uri="{BB962C8B-B14F-4D97-AF65-F5344CB8AC3E}">
        <p14:creationId xmlns:p14="http://schemas.microsoft.com/office/powerpoint/2010/main" val="35251320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Explanations of the principles: the facilitator can prompt the participants to explain what they understand about each principle, and correct/summarize with the following messages:</a:t>
            </a:r>
          </a:p>
          <a:p>
            <a:pPr marL="171450" indent="-171450">
              <a:buFont typeface="Arial"/>
              <a:buChar char="•"/>
            </a:pPr>
            <a:r>
              <a:rPr lang="fr-CH" dirty="0" smtClean="0"/>
              <a:t>The</a:t>
            </a:r>
            <a:r>
              <a:rPr lang="fr-CH" baseline="0" dirty="0" smtClean="0"/>
              <a:t> </a:t>
            </a:r>
            <a:r>
              <a:rPr lang="fr-CH" baseline="0" dirty="0" err="1" smtClean="0"/>
              <a:t>principle</a:t>
            </a:r>
            <a:r>
              <a:rPr lang="fr-CH" baseline="0" dirty="0" smtClean="0"/>
              <a:t> of </a:t>
            </a:r>
            <a:r>
              <a:rPr lang="fr-CH" baseline="0" dirty="0" err="1" smtClean="0"/>
              <a:t>humanity</a:t>
            </a:r>
            <a:r>
              <a:rPr lang="fr-CH" baseline="0" dirty="0" smtClean="0"/>
              <a:t>: all </a:t>
            </a:r>
            <a:r>
              <a:rPr lang="fr-CH" baseline="0" dirty="0" err="1" smtClean="0"/>
              <a:t>human</a:t>
            </a:r>
            <a:r>
              <a:rPr lang="fr-CH" baseline="0" dirty="0" smtClean="0"/>
              <a:t> </a:t>
            </a:r>
            <a:r>
              <a:rPr lang="fr-CH" baseline="0" dirty="0" err="1" smtClean="0"/>
              <a:t>beings</a:t>
            </a:r>
            <a:r>
              <a:rPr lang="fr-CH" baseline="0" dirty="0" smtClean="0"/>
              <a:t> are </a:t>
            </a:r>
            <a:r>
              <a:rPr lang="fr-CH" baseline="0" dirty="0" err="1" smtClean="0"/>
              <a:t>born</a:t>
            </a:r>
            <a:r>
              <a:rPr lang="fr-CH" baseline="0" dirty="0" smtClean="0"/>
              <a:t> free and </a:t>
            </a:r>
            <a:r>
              <a:rPr lang="fr-CH" baseline="0" dirty="0" err="1" smtClean="0"/>
              <a:t>equal</a:t>
            </a:r>
            <a:r>
              <a:rPr lang="fr-CH" baseline="0" dirty="0" smtClean="0"/>
              <a:t> in </a:t>
            </a:r>
            <a:r>
              <a:rPr lang="fr-CH" baseline="0" dirty="0" err="1" smtClean="0"/>
              <a:t>dignity</a:t>
            </a:r>
            <a:r>
              <a:rPr lang="fr-CH" baseline="0" dirty="0" smtClean="0"/>
              <a:t> and in </a:t>
            </a:r>
            <a:r>
              <a:rPr lang="fr-CH" baseline="0" dirty="0" err="1" smtClean="0"/>
              <a:t>rights</a:t>
            </a:r>
            <a:r>
              <a:rPr lang="fr-CH" baseline="0" dirty="0" smtClean="0"/>
              <a:t>.</a:t>
            </a:r>
          </a:p>
          <a:p>
            <a:pPr marL="171450" indent="-171450">
              <a:buFont typeface="Arial"/>
              <a:buChar char="•"/>
            </a:pPr>
            <a:r>
              <a:rPr lang="en-GB" dirty="0" smtClean="0"/>
              <a:t>The Humanitarian imperative (which is based on</a:t>
            </a:r>
            <a:r>
              <a:rPr lang="en-GB" baseline="0" dirty="0" smtClean="0"/>
              <a:t> the principle of humanity)</a:t>
            </a:r>
            <a:r>
              <a:rPr lang="en-GB" dirty="0" smtClean="0"/>
              <a:t>: action should be taken to prevent or alleviate human suffering arising out of disaster or conflict, and nothing should override this principle.</a:t>
            </a:r>
          </a:p>
          <a:p>
            <a:pPr marL="171450" indent="-171450">
              <a:buFont typeface="Arial"/>
              <a:buChar char="•"/>
            </a:pPr>
            <a:r>
              <a:rPr lang="en-GB" dirty="0" smtClean="0"/>
              <a:t>Impartiality: Aid is provided on the basis of need and in proportion to need.</a:t>
            </a:r>
          </a:p>
          <a:p>
            <a:pPr marL="171450" indent="-171450">
              <a:buFont typeface="Arial"/>
              <a:buChar char="•"/>
            </a:pPr>
            <a:r>
              <a:rPr lang="en-GB" dirty="0" smtClean="0"/>
              <a:t>Non-discrimination: no one should be discriminated against on any grounds of status, including age, gender, race, colour, ethnicity, sexual orientation, language, religion, disability, health status, political or other opinion, national or social origin.</a:t>
            </a:r>
          </a:p>
          <a:p>
            <a:pPr marL="171450" indent="-171450">
              <a:buFont typeface="Arial"/>
              <a:buChar char="•"/>
            </a:pPr>
            <a:r>
              <a:rPr lang="en-GB" dirty="0" smtClean="0"/>
              <a:t>Non–partisan: we do not take sides between warring parties (for an explanation of why this term was selected instead of neutrality, see the FAQ in the module 9</a:t>
            </a:r>
            <a:r>
              <a:rPr lang="en-GB" baseline="0" dirty="0" smtClean="0"/>
              <a:t> </a:t>
            </a:r>
            <a:r>
              <a:rPr lang="en-GB" dirty="0" err="1" smtClean="0"/>
              <a:t>handouts</a:t>
            </a:r>
            <a:r>
              <a:rPr lang="en-GB" dirty="0" smtClean="0"/>
              <a:t>).</a:t>
            </a:r>
          </a:p>
          <a:p>
            <a:r>
              <a:rPr lang="en-GB" dirty="0" smtClean="0"/>
              <a:t>Explain that there are key documents, such as the Code of Conduct for the International Red Cross and Red</a:t>
            </a:r>
            <a:r>
              <a:rPr lang="en-GB" baseline="0" dirty="0" smtClean="0"/>
              <a:t> Crescent Movement and NGOs</a:t>
            </a:r>
            <a:r>
              <a:rPr lang="en-GB" dirty="0" smtClean="0"/>
              <a:t>, which actually informs the principles of the Humanitarian Charter.</a:t>
            </a:r>
          </a:p>
        </p:txBody>
      </p:sp>
      <p:sp>
        <p:nvSpPr>
          <p:cNvPr id="4" name="Slide Number Placeholder 3"/>
          <p:cNvSpPr>
            <a:spLocks noGrp="1"/>
          </p:cNvSpPr>
          <p:nvPr>
            <p:ph type="sldNum" sz="quarter" idx="10"/>
          </p:nvPr>
        </p:nvSpPr>
        <p:spPr/>
        <p:txBody>
          <a:bodyPr/>
          <a:lstStyle/>
          <a:p>
            <a:fld id="{CB7D2CA1-D120-9748-B6F6-7C32249A9953}" type="slidenum">
              <a:rPr lang="en-GB" smtClean="0"/>
              <a:t>8</a:t>
            </a:fld>
            <a:endParaRPr lang="en-GB"/>
          </a:p>
        </p:txBody>
      </p:sp>
    </p:spTree>
    <p:extLst>
      <p:ext uri="{BB962C8B-B14F-4D97-AF65-F5344CB8AC3E}">
        <p14:creationId xmlns:p14="http://schemas.microsoft.com/office/powerpoint/2010/main" val="1168308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800"/>
              </a:spcBef>
            </a:pPr>
            <a:r>
              <a:rPr lang="en-GB" dirty="0" smtClean="0"/>
              <a:t>Keep participants seated the way they are and make three groups. Group 1 will be focussing on the affected population, community; Group 2 will be working on the affected state and local institution; and Group 3 will be working on local national and international humanitarian agencies.</a:t>
            </a:r>
          </a:p>
          <a:p>
            <a:pPr>
              <a:spcBef>
                <a:spcPts val="800"/>
              </a:spcBef>
            </a:pPr>
            <a:endParaRPr lang="en-GB" dirty="0" smtClean="0"/>
          </a:p>
          <a:p>
            <a:pPr>
              <a:spcBef>
                <a:spcPts val="800"/>
              </a:spcBef>
            </a:pPr>
            <a:r>
              <a:rPr lang="en-GB" dirty="0" smtClean="0"/>
              <a:t>Display this slide with the instructions for group work. Encourage them to directly write down their key findings/discussion points on their flip chart.</a:t>
            </a:r>
          </a:p>
          <a:p>
            <a:pPr>
              <a:spcBef>
                <a:spcPts val="800"/>
              </a:spcBef>
            </a:pPr>
            <a:endParaRPr lang="en-GB" dirty="0" smtClean="0"/>
          </a:p>
          <a:p>
            <a:pPr>
              <a:spcBef>
                <a:spcPts val="800"/>
              </a:spcBef>
            </a:pPr>
            <a:r>
              <a:rPr lang="en-GB" dirty="0" smtClean="0"/>
              <a:t>For the debrief, ask one person of each group to stand up and present, time 3’ with your timer.</a:t>
            </a:r>
            <a:endParaRPr lang="en-GB" dirty="0"/>
          </a:p>
        </p:txBody>
      </p:sp>
      <p:sp>
        <p:nvSpPr>
          <p:cNvPr id="4" name="Slide Number Placeholder 3"/>
          <p:cNvSpPr>
            <a:spLocks noGrp="1"/>
          </p:cNvSpPr>
          <p:nvPr>
            <p:ph type="sldNum" sz="quarter" idx="10"/>
          </p:nvPr>
        </p:nvSpPr>
        <p:spPr/>
        <p:txBody>
          <a:bodyPr/>
          <a:lstStyle/>
          <a:p>
            <a:fld id="{CB7D2CA1-D120-9748-B6F6-7C32249A9953}" type="slidenum">
              <a:rPr lang="en-GB" smtClean="0"/>
              <a:t>9</a:t>
            </a:fld>
            <a:endParaRPr lang="en-GB"/>
          </a:p>
        </p:txBody>
      </p:sp>
    </p:spTree>
    <p:extLst>
      <p:ext uri="{BB962C8B-B14F-4D97-AF65-F5344CB8AC3E}">
        <p14:creationId xmlns:p14="http://schemas.microsoft.com/office/powerpoint/2010/main" val="370423807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5" name="Picture 4" descr="bottom-curv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655513"/>
            <a:ext cx="9144000" cy="1211010"/>
          </a:xfrm>
          <a:prstGeom prst="rect">
            <a:avLst/>
          </a:prstGeom>
        </p:spPr>
      </p:pic>
    </p:spTree>
    <p:extLst>
      <p:ext uri="{BB962C8B-B14F-4D97-AF65-F5344CB8AC3E}">
        <p14:creationId xmlns:p14="http://schemas.microsoft.com/office/powerpoint/2010/main" val="3611820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ody Layout">
    <p:spTree>
      <p:nvGrpSpPr>
        <p:cNvPr id="1" name=""/>
        <p:cNvGrpSpPr/>
        <p:nvPr/>
      </p:nvGrpSpPr>
      <p:grpSpPr>
        <a:xfrm>
          <a:off x="0" y="0"/>
          <a:ext cx="0" cy="0"/>
          <a:chOff x="0" y="0"/>
          <a:chExt cx="0" cy="0"/>
        </a:xfrm>
      </p:grpSpPr>
      <p:pic>
        <p:nvPicPr>
          <p:cNvPr id="7" name="Picture 6" descr="charter.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121505" y="59147"/>
            <a:ext cx="1031799" cy="900000"/>
          </a:xfrm>
          <a:prstGeom prst="rect">
            <a:avLst/>
          </a:prstGeom>
        </p:spPr>
      </p:pic>
      <p:pic>
        <p:nvPicPr>
          <p:cNvPr id="12" name="Picture 11" descr="bottom-curve-fade.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6049029"/>
            <a:ext cx="9144000" cy="817494"/>
          </a:xfrm>
          <a:prstGeom prst="rect">
            <a:avLst/>
          </a:prstGeom>
        </p:spPr>
      </p:pic>
      <p:sp>
        <p:nvSpPr>
          <p:cNvPr id="2" name="Title 1"/>
          <p:cNvSpPr>
            <a:spLocks noGrp="1"/>
          </p:cNvSpPr>
          <p:nvPr>
            <p:ph type="title"/>
          </p:nvPr>
        </p:nvSpPr>
        <p:spPr>
          <a:xfrm>
            <a:off x="457201" y="0"/>
            <a:ext cx="7679604" cy="1081760"/>
          </a:xfrm>
        </p:spPr>
        <p:txBody>
          <a:bodyPr anchor="ctr" anchorCtr="0">
            <a:noAutofit/>
          </a:bodyPr>
          <a:lstStyle>
            <a:lvl1pPr>
              <a:defRPr sz="2800"/>
            </a:lvl1pPr>
          </a:lstStyle>
          <a:p>
            <a:r>
              <a:rPr lang="en-GB" dirty="0" smtClean="0"/>
              <a:t>Click to edit Master title style</a:t>
            </a:r>
            <a:endParaRPr lang="en-GB" dirty="0"/>
          </a:p>
        </p:txBody>
      </p:sp>
      <p:sp>
        <p:nvSpPr>
          <p:cNvPr id="8" name="Text Placeholder 2"/>
          <p:cNvSpPr>
            <a:spLocks noGrp="1"/>
          </p:cNvSpPr>
          <p:nvPr>
            <p:ph idx="1"/>
          </p:nvPr>
        </p:nvSpPr>
        <p:spPr>
          <a:xfrm>
            <a:off x="457200" y="1340442"/>
            <a:ext cx="8229600" cy="4785722"/>
          </a:xfrm>
          <a:prstGeom prst="rect">
            <a:avLst/>
          </a:prstGeom>
        </p:spPr>
        <p:txBody>
          <a:bodyPr vert="horz" lIns="91440" tIns="45720" rIns="91440" bIns="45720" rtlCol="0">
            <a:noAutofit/>
          </a:bodyPr>
          <a:lstStyle>
            <a:lvl1pPr>
              <a:buClr>
                <a:schemeClr val="tx2"/>
              </a:buClr>
              <a:defRPr sz="2200">
                <a:solidFill>
                  <a:srgbClr val="000000"/>
                </a:solidFill>
              </a:defRPr>
            </a:lvl1pPr>
            <a:lvl2pPr>
              <a:defRPr sz="2200">
                <a:solidFill>
                  <a:srgbClr val="000000"/>
                </a:solidFill>
              </a:defRPr>
            </a:lvl2pPr>
            <a:lvl3pPr>
              <a:defRPr sz="2200">
                <a:solidFill>
                  <a:srgbClr val="000000"/>
                </a:solidFill>
              </a:defRPr>
            </a:lvl3pPr>
          </a:lstStyle>
          <a:p>
            <a:pPr lvl="0"/>
            <a:r>
              <a:rPr lang="en-GB" dirty="0" smtClean="0"/>
              <a:t>Click to edit Master text styles</a:t>
            </a:r>
          </a:p>
          <a:p>
            <a:pPr lvl="1"/>
            <a:r>
              <a:rPr lang="en-GB" dirty="0" smtClean="0"/>
              <a:t>Second level</a:t>
            </a:r>
          </a:p>
          <a:p>
            <a:pPr lvl="2"/>
            <a:r>
              <a:rPr lang="en-GB" dirty="0" smtClean="0"/>
              <a:t>Third level</a:t>
            </a:r>
          </a:p>
        </p:txBody>
      </p:sp>
      <p:sp>
        <p:nvSpPr>
          <p:cNvPr id="10" name="Footer Placeholder 4"/>
          <p:cNvSpPr>
            <a:spLocks noGrp="1"/>
          </p:cNvSpPr>
          <p:nvPr>
            <p:ph type="ftr" sz="quarter" idx="3"/>
          </p:nvPr>
        </p:nvSpPr>
        <p:spPr>
          <a:xfrm>
            <a:off x="457198" y="6380737"/>
            <a:ext cx="6072099" cy="365125"/>
          </a:xfrm>
          <a:prstGeom prst="rect">
            <a:avLst/>
          </a:prstGeom>
        </p:spPr>
        <p:txBody>
          <a:bodyPr vert="horz" lIns="91440" tIns="45720" rIns="91440" bIns="45720" rtlCol="0" anchor="ctr"/>
          <a:lstStyle>
            <a:lvl1pPr algn="l">
              <a:defRPr sz="1000">
                <a:solidFill>
                  <a:schemeClr val="bg1"/>
                </a:solidFill>
                <a:latin typeface="Tahoma"/>
                <a:cs typeface="Tahoma"/>
              </a:defRPr>
            </a:lvl1pPr>
          </a:lstStyle>
          <a:p>
            <a:r>
              <a:rPr lang="en-GB" dirty="0" smtClean="0"/>
              <a:t>Module A9 – Sphere and the Humanitarian Charter</a:t>
            </a:r>
          </a:p>
          <a:p>
            <a:r>
              <a:rPr lang="en-GB" dirty="0" smtClean="0"/>
              <a:t>Sphere Training Package 2015</a:t>
            </a:r>
          </a:p>
        </p:txBody>
      </p:sp>
      <p:cxnSp>
        <p:nvCxnSpPr>
          <p:cNvPr id="13" name="Straight Connector 12"/>
          <p:cNvCxnSpPr/>
          <p:nvPr userDrawn="1"/>
        </p:nvCxnSpPr>
        <p:spPr>
          <a:xfrm>
            <a:off x="0" y="1057843"/>
            <a:ext cx="8889738" cy="0"/>
          </a:xfrm>
          <a:prstGeom prst="line">
            <a:avLst/>
          </a:prstGeom>
          <a:ln w="63500">
            <a:gradFill flip="none" rotWithShape="1">
              <a:gsLst>
                <a:gs pos="1000">
                  <a:schemeClr val="tx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2873098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ody Layout no footer">
    <p:spTree>
      <p:nvGrpSpPr>
        <p:cNvPr id="1" name=""/>
        <p:cNvGrpSpPr/>
        <p:nvPr/>
      </p:nvGrpSpPr>
      <p:grpSpPr>
        <a:xfrm>
          <a:off x="0" y="0"/>
          <a:ext cx="0" cy="0"/>
          <a:chOff x="0" y="0"/>
          <a:chExt cx="0" cy="0"/>
        </a:xfrm>
      </p:grpSpPr>
      <p:sp>
        <p:nvSpPr>
          <p:cNvPr id="2" name="Title 1"/>
          <p:cNvSpPr>
            <a:spLocks noGrp="1"/>
          </p:cNvSpPr>
          <p:nvPr>
            <p:ph type="title"/>
          </p:nvPr>
        </p:nvSpPr>
        <p:spPr>
          <a:xfrm>
            <a:off x="457201" y="0"/>
            <a:ext cx="7629147" cy="1081760"/>
          </a:xfrm>
        </p:spPr>
        <p:txBody>
          <a:bodyPr anchor="ctr" anchorCtr="0">
            <a:noAutofit/>
          </a:bodyPr>
          <a:lstStyle>
            <a:lvl1pPr>
              <a:defRPr sz="2800"/>
            </a:lvl1pPr>
          </a:lstStyle>
          <a:p>
            <a:r>
              <a:rPr lang="en-GB" dirty="0" smtClean="0"/>
              <a:t>Click to edit Master title style</a:t>
            </a:r>
            <a:endParaRPr lang="en-GB" dirty="0"/>
          </a:p>
        </p:txBody>
      </p:sp>
      <p:sp>
        <p:nvSpPr>
          <p:cNvPr id="8" name="Text Placeholder 2"/>
          <p:cNvSpPr>
            <a:spLocks noGrp="1"/>
          </p:cNvSpPr>
          <p:nvPr>
            <p:ph idx="1"/>
          </p:nvPr>
        </p:nvSpPr>
        <p:spPr>
          <a:xfrm>
            <a:off x="457200" y="1340442"/>
            <a:ext cx="8229600" cy="4785722"/>
          </a:xfrm>
          <a:prstGeom prst="rect">
            <a:avLst/>
          </a:prstGeom>
        </p:spPr>
        <p:txBody>
          <a:bodyPr vert="horz" lIns="91440" tIns="45720" rIns="91440" bIns="45720" rtlCol="0">
            <a:noAutofit/>
          </a:bodyPr>
          <a:lstStyle>
            <a:lvl1pPr>
              <a:buClr>
                <a:schemeClr val="tx2"/>
              </a:buClr>
              <a:defRPr sz="2200">
                <a:solidFill>
                  <a:srgbClr val="000000"/>
                </a:solidFill>
              </a:defRPr>
            </a:lvl1pPr>
            <a:lvl2pPr>
              <a:defRPr sz="2200">
                <a:solidFill>
                  <a:srgbClr val="000000"/>
                </a:solidFill>
              </a:defRPr>
            </a:lvl2pPr>
            <a:lvl3pPr>
              <a:defRPr sz="2200">
                <a:solidFill>
                  <a:srgbClr val="000000"/>
                </a:solidFill>
              </a:defRPr>
            </a:lvl3pPr>
          </a:lstStyle>
          <a:p>
            <a:pPr lvl="0"/>
            <a:r>
              <a:rPr lang="en-GB" dirty="0" smtClean="0"/>
              <a:t>Click to edit Master text styles</a:t>
            </a:r>
          </a:p>
          <a:p>
            <a:pPr lvl="1"/>
            <a:r>
              <a:rPr lang="en-GB" dirty="0" smtClean="0"/>
              <a:t>Second level</a:t>
            </a:r>
          </a:p>
          <a:p>
            <a:pPr lvl="2"/>
            <a:r>
              <a:rPr lang="en-GB" dirty="0" smtClean="0"/>
              <a:t>Third level</a:t>
            </a:r>
          </a:p>
        </p:txBody>
      </p:sp>
      <p:cxnSp>
        <p:nvCxnSpPr>
          <p:cNvPr id="13" name="Straight Connector 12"/>
          <p:cNvCxnSpPr/>
          <p:nvPr userDrawn="1"/>
        </p:nvCxnSpPr>
        <p:spPr>
          <a:xfrm>
            <a:off x="0" y="1057843"/>
            <a:ext cx="8889738" cy="0"/>
          </a:xfrm>
          <a:prstGeom prst="line">
            <a:avLst/>
          </a:prstGeom>
          <a:ln w="63500">
            <a:gradFill flip="none" rotWithShape="1">
              <a:gsLst>
                <a:gs pos="1000">
                  <a:schemeClr val="tx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pic>
        <p:nvPicPr>
          <p:cNvPr id="6" name="Picture 5" descr="charter.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121505" y="59147"/>
            <a:ext cx="1031799" cy="900000"/>
          </a:xfrm>
          <a:prstGeom prst="rect">
            <a:avLst/>
          </a:prstGeom>
        </p:spPr>
      </p:pic>
    </p:spTree>
    <p:extLst>
      <p:ext uri="{BB962C8B-B14F-4D97-AF65-F5344CB8AC3E}">
        <p14:creationId xmlns:p14="http://schemas.microsoft.com/office/powerpoint/2010/main" val="148567731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Exercise Layout">
    <p:spTree>
      <p:nvGrpSpPr>
        <p:cNvPr id="1" name=""/>
        <p:cNvGrpSpPr/>
        <p:nvPr/>
      </p:nvGrpSpPr>
      <p:grpSpPr>
        <a:xfrm>
          <a:off x="0" y="0"/>
          <a:ext cx="0" cy="0"/>
          <a:chOff x="0" y="0"/>
          <a:chExt cx="0" cy="0"/>
        </a:xfrm>
      </p:grpSpPr>
      <p:pic>
        <p:nvPicPr>
          <p:cNvPr id="3" name="Picture 2" descr="meeting shutterstock_230281012.jpg"/>
          <p:cNvPicPr>
            <a:picLocks noChangeAspect="1"/>
          </p:cNvPicPr>
          <p:nvPr userDrawn="1"/>
        </p:nvPicPr>
        <p:blipFill>
          <a:blip r:embed="rId2">
            <a:alphaModFix amt="73000"/>
            <a:extLst>
              <a:ext uri="{28A0092B-C50C-407E-A947-70E740481C1C}">
                <a14:useLocalDpi xmlns:a14="http://schemas.microsoft.com/office/drawing/2010/main" val="0"/>
              </a:ext>
            </a:extLst>
          </a:blip>
          <a:stretch>
            <a:fillRect/>
          </a:stretch>
        </p:blipFill>
        <p:spPr>
          <a:xfrm>
            <a:off x="5500687" y="3428900"/>
            <a:ext cx="3644656" cy="2882923"/>
          </a:xfrm>
          <a:prstGeom prst="rect">
            <a:avLst/>
          </a:prstGeom>
        </p:spPr>
      </p:pic>
      <p:pic>
        <p:nvPicPr>
          <p:cNvPr id="12" name="Picture 11" descr="bottom-curve-fade.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6049029"/>
            <a:ext cx="9144000" cy="817494"/>
          </a:xfrm>
          <a:prstGeom prst="rect">
            <a:avLst/>
          </a:prstGeom>
        </p:spPr>
      </p:pic>
      <p:sp>
        <p:nvSpPr>
          <p:cNvPr id="2" name="Title 1"/>
          <p:cNvSpPr>
            <a:spLocks noGrp="1"/>
          </p:cNvSpPr>
          <p:nvPr>
            <p:ph type="title"/>
          </p:nvPr>
        </p:nvSpPr>
        <p:spPr>
          <a:xfrm>
            <a:off x="457201" y="0"/>
            <a:ext cx="8229600" cy="1081760"/>
          </a:xfrm>
        </p:spPr>
        <p:txBody>
          <a:bodyPr anchor="ctr" anchorCtr="0"/>
          <a:lstStyle>
            <a:lvl1pPr>
              <a:defRPr sz="2800">
                <a:solidFill>
                  <a:schemeClr val="accent1"/>
                </a:solidFill>
              </a:defRPr>
            </a:lvl1pPr>
          </a:lstStyle>
          <a:p>
            <a:r>
              <a:rPr lang="en-GB" dirty="0" smtClean="0"/>
              <a:t>Click to edit Master title style</a:t>
            </a:r>
            <a:endParaRPr lang="en-GB" dirty="0"/>
          </a:p>
        </p:txBody>
      </p:sp>
      <p:sp>
        <p:nvSpPr>
          <p:cNvPr id="8" name="Text Placeholder 2"/>
          <p:cNvSpPr>
            <a:spLocks noGrp="1"/>
          </p:cNvSpPr>
          <p:nvPr>
            <p:ph idx="1"/>
          </p:nvPr>
        </p:nvSpPr>
        <p:spPr>
          <a:xfrm>
            <a:off x="457200" y="1340442"/>
            <a:ext cx="8229600" cy="4785722"/>
          </a:xfrm>
          <a:prstGeom prst="rect">
            <a:avLst/>
          </a:prstGeom>
        </p:spPr>
        <p:txBody>
          <a:bodyPr vert="horz" lIns="91440" tIns="45720" rIns="91440" bIns="45720" rtlCol="0">
            <a:normAutofit/>
          </a:bodyPr>
          <a:lstStyle>
            <a:lvl1pPr>
              <a:buClr>
                <a:schemeClr val="tx2"/>
              </a:buClr>
              <a:defRPr sz="2200">
                <a:solidFill>
                  <a:schemeClr val="tx1"/>
                </a:solidFill>
              </a:defRPr>
            </a:lvl1pPr>
            <a:lvl2pPr>
              <a:buClr>
                <a:schemeClr val="bg2"/>
              </a:buClr>
              <a:defRPr sz="2200">
                <a:solidFill>
                  <a:schemeClr val="tx1"/>
                </a:solidFill>
              </a:defRPr>
            </a:lvl2pPr>
            <a:lvl3pPr>
              <a:buClr>
                <a:schemeClr val="bg2"/>
              </a:buClr>
              <a:defRPr sz="2200">
                <a:solidFill>
                  <a:schemeClr val="tx1"/>
                </a:solidFill>
              </a:defRPr>
            </a:lvl3pPr>
          </a:lstStyle>
          <a:p>
            <a:pPr lvl="0"/>
            <a:r>
              <a:rPr lang="en-GB" dirty="0" smtClean="0"/>
              <a:t>Click to edit Master text styles</a:t>
            </a:r>
          </a:p>
          <a:p>
            <a:pPr lvl="1"/>
            <a:r>
              <a:rPr lang="en-GB" dirty="0" smtClean="0"/>
              <a:t>Second level</a:t>
            </a:r>
          </a:p>
          <a:p>
            <a:pPr lvl="2"/>
            <a:r>
              <a:rPr lang="en-GB" dirty="0" smtClean="0"/>
              <a:t>Third </a:t>
            </a:r>
            <a:r>
              <a:rPr lang="en-GB" noProof="0" dirty="0" smtClean="0"/>
              <a:t>level</a:t>
            </a:r>
          </a:p>
        </p:txBody>
      </p:sp>
      <p:cxnSp>
        <p:nvCxnSpPr>
          <p:cNvPr id="13" name="Straight Connector 12"/>
          <p:cNvCxnSpPr/>
          <p:nvPr userDrawn="1"/>
        </p:nvCxnSpPr>
        <p:spPr>
          <a:xfrm>
            <a:off x="0" y="1057843"/>
            <a:ext cx="8889738" cy="0"/>
          </a:xfrm>
          <a:prstGeom prst="line">
            <a:avLst/>
          </a:prstGeom>
          <a:ln w="63500">
            <a:gradFill flip="none" rotWithShape="1">
              <a:gsLst>
                <a:gs pos="1000">
                  <a:schemeClr val="bg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sp>
        <p:nvSpPr>
          <p:cNvPr id="9" name="Footer Placeholder 4"/>
          <p:cNvSpPr>
            <a:spLocks noGrp="1"/>
          </p:cNvSpPr>
          <p:nvPr>
            <p:ph type="ftr" sz="quarter" idx="3"/>
          </p:nvPr>
        </p:nvSpPr>
        <p:spPr>
          <a:xfrm>
            <a:off x="457198" y="6380737"/>
            <a:ext cx="6072099" cy="365125"/>
          </a:xfrm>
          <a:prstGeom prst="rect">
            <a:avLst/>
          </a:prstGeom>
        </p:spPr>
        <p:txBody>
          <a:bodyPr vert="horz" lIns="91440" tIns="45720" rIns="91440" bIns="45720" rtlCol="0" anchor="ctr"/>
          <a:lstStyle>
            <a:lvl1pPr algn="l">
              <a:defRPr sz="1000">
                <a:solidFill>
                  <a:schemeClr val="bg1"/>
                </a:solidFill>
                <a:latin typeface="Tahoma"/>
                <a:cs typeface="Tahoma"/>
              </a:defRPr>
            </a:lvl1pPr>
          </a:lstStyle>
          <a:p>
            <a:r>
              <a:rPr lang="en-GB" dirty="0" smtClean="0"/>
              <a:t>Module A9 – Sphere and the Humanitarian Charter</a:t>
            </a:r>
          </a:p>
          <a:p>
            <a:r>
              <a:rPr lang="en-GB" dirty="0" smtClean="0"/>
              <a:t>Sphere Training Package 2015</a:t>
            </a:r>
          </a:p>
        </p:txBody>
      </p:sp>
    </p:spTree>
    <p:extLst>
      <p:ext uri="{BB962C8B-B14F-4D97-AF65-F5344CB8AC3E}">
        <p14:creationId xmlns:p14="http://schemas.microsoft.com/office/powerpoint/2010/main" val="47193511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Exercise Layout no graphic">
    <p:spTree>
      <p:nvGrpSpPr>
        <p:cNvPr id="1" name=""/>
        <p:cNvGrpSpPr/>
        <p:nvPr/>
      </p:nvGrpSpPr>
      <p:grpSpPr>
        <a:xfrm>
          <a:off x="0" y="0"/>
          <a:ext cx="0" cy="0"/>
          <a:chOff x="0" y="0"/>
          <a:chExt cx="0" cy="0"/>
        </a:xfrm>
      </p:grpSpPr>
      <p:pic>
        <p:nvPicPr>
          <p:cNvPr id="12" name="Picture 11" descr="bottom-curve-fad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049029"/>
            <a:ext cx="9144000" cy="817494"/>
          </a:xfrm>
          <a:prstGeom prst="rect">
            <a:avLst/>
          </a:prstGeom>
        </p:spPr>
      </p:pic>
      <p:sp>
        <p:nvSpPr>
          <p:cNvPr id="2" name="Title 1"/>
          <p:cNvSpPr>
            <a:spLocks noGrp="1"/>
          </p:cNvSpPr>
          <p:nvPr>
            <p:ph type="title"/>
          </p:nvPr>
        </p:nvSpPr>
        <p:spPr>
          <a:xfrm>
            <a:off x="457201" y="0"/>
            <a:ext cx="8229600" cy="1081760"/>
          </a:xfrm>
        </p:spPr>
        <p:txBody>
          <a:bodyPr anchor="ctr" anchorCtr="0"/>
          <a:lstStyle>
            <a:lvl1pPr>
              <a:defRPr sz="2800">
                <a:solidFill>
                  <a:schemeClr val="accent1"/>
                </a:solidFill>
              </a:defRPr>
            </a:lvl1pPr>
          </a:lstStyle>
          <a:p>
            <a:r>
              <a:rPr lang="en-GB" dirty="0" smtClean="0"/>
              <a:t>Click to edit Master title style</a:t>
            </a:r>
            <a:endParaRPr lang="en-GB" dirty="0"/>
          </a:p>
        </p:txBody>
      </p:sp>
      <p:sp>
        <p:nvSpPr>
          <p:cNvPr id="8" name="Text Placeholder 2"/>
          <p:cNvSpPr>
            <a:spLocks noGrp="1"/>
          </p:cNvSpPr>
          <p:nvPr>
            <p:ph idx="1"/>
          </p:nvPr>
        </p:nvSpPr>
        <p:spPr>
          <a:xfrm>
            <a:off x="457200" y="1340442"/>
            <a:ext cx="8229600" cy="4785722"/>
          </a:xfrm>
          <a:prstGeom prst="rect">
            <a:avLst/>
          </a:prstGeom>
        </p:spPr>
        <p:txBody>
          <a:bodyPr vert="horz" lIns="91440" tIns="45720" rIns="91440" bIns="45720" rtlCol="0">
            <a:normAutofit/>
          </a:bodyPr>
          <a:lstStyle>
            <a:lvl1pPr>
              <a:buClr>
                <a:schemeClr val="tx2"/>
              </a:buClr>
              <a:defRPr sz="2200">
                <a:solidFill>
                  <a:schemeClr val="tx1"/>
                </a:solidFill>
              </a:defRPr>
            </a:lvl1pPr>
            <a:lvl2pPr>
              <a:buClr>
                <a:schemeClr val="bg2"/>
              </a:buClr>
              <a:defRPr sz="2200">
                <a:solidFill>
                  <a:schemeClr val="tx1"/>
                </a:solidFill>
              </a:defRPr>
            </a:lvl2pPr>
            <a:lvl3pPr>
              <a:buClr>
                <a:schemeClr val="bg2"/>
              </a:buClr>
              <a:defRPr sz="2200">
                <a:solidFill>
                  <a:schemeClr val="tx1"/>
                </a:solidFill>
              </a:defRPr>
            </a:lvl3pPr>
          </a:lstStyle>
          <a:p>
            <a:pPr lvl="0"/>
            <a:r>
              <a:rPr lang="en-GB" dirty="0" smtClean="0"/>
              <a:t>Click to edit Master text styles</a:t>
            </a:r>
          </a:p>
          <a:p>
            <a:pPr lvl="1"/>
            <a:r>
              <a:rPr lang="en-GB" dirty="0" smtClean="0"/>
              <a:t>Second level</a:t>
            </a:r>
          </a:p>
          <a:p>
            <a:pPr lvl="2"/>
            <a:r>
              <a:rPr lang="en-GB" dirty="0" smtClean="0"/>
              <a:t>Third </a:t>
            </a:r>
            <a:r>
              <a:rPr lang="en-GB" noProof="0" dirty="0" smtClean="0"/>
              <a:t>level</a:t>
            </a:r>
          </a:p>
        </p:txBody>
      </p:sp>
      <p:cxnSp>
        <p:nvCxnSpPr>
          <p:cNvPr id="13" name="Straight Connector 12"/>
          <p:cNvCxnSpPr/>
          <p:nvPr userDrawn="1"/>
        </p:nvCxnSpPr>
        <p:spPr>
          <a:xfrm>
            <a:off x="0" y="1057843"/>
            <a:ext cx="8889738" cy="0"/>
          </a:xfrm>
          <a:prstGeom prst="line">
            <a:avLst/>
          </a:prstGeom>
          <a:ln w="63500">
            <a:gradFill flip="none" rotWithShape="1">
              <a:gsLst>
                <a:gs pos="1000">
                  <a:schemeClr val="bg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sp>
        <p:nvSpPr>
          <p:cNvPr id="9" name="Footer Placeholder 4"/>
          <p:cNvSpPr>
            <a:spLocks noGrp="1"/>
          </p:cNvSpPr>
          <p:nvPr>
            <p:ph type="ftr" sz="quarter" idx="3"/>
          </p:nvPr>
        </p:nvSpPr>
        <p:spPr>
          <a:xfrm>
            <a:off x="457198" y="6380737"/>
            <a:ext cx="6072099" cy="365125"/>
          </a:xfrm>
          <a:prstGeom prst="rect">
            <a:avLst/>
          </a:prstGeom>
        </p:spPr>
        <p:txBody>
          <a:bodyPr vert="horz" lIns="91440" tIns="45720" rIns="91440" bIns="45720" rtlCol="0" anchor="ctr"/>
          <a:lstStyle>
            <a:lvl1pPr algn="l">
              <a:defRPr sz="1000">
                <a:solidFill>
                  <a:schemeClr val="bg1"/>
                </a:solidFill>
                <a:latin typeface="Tahoma"/>
                <a:cs typeface="Tahoma"/>
              </a:defRPr>
            </a:lvl1pPr>
          </a:lstStyle>
          <a:p>
            <a:r>
              <a:rPr lang="en-GB" dirty="0" smtClean="0"/>
              <a:t>Module A9 – Sphere and the Humanitarian Charter</a:t>
            </a:r>
          </a:p>
          <a:p>
            <a:r>
              <a:rPr lang="en-GB" dirty="0" smtClean="0"/>
              <a:t>Sphere Training Package 2015</a:t>
            </a:r>
          </a:p>
        </p:txBody>
      </p:sp>
    </p:spTree>
    <p:extLst>
      <p:ext uri="{BB962C8B-B14F-4D97-AF65-F5344CB8AC3E}">
        <p14:creationId xmlns:p14="http://schemas.microsoft.com/office/powerpoint/2010/main" val="327783948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1" y="0"/>
            <a:ext cx="8229600" cy="1081760"/>
          </a:xfrm>
          <a:prstGeom prst="rect">
            <a:avLst/>
          </a:prstGeom>
          <a:noFill/>
        </p:spPr>
        <p:txBody>
          <a:bodyPr vert="horz" lIns="72000" tIns="36000" rIns="72000" bIns="36000" rtlCol="0" anchor="ctr" anchorCtr="0">
            <a:noAutofit/>
          </a:bodyPr>
          <a:lstStyle/>
          <a:p>
            <a:r>
              <a:rPr lang="en-GB" dirty="0" smtClean="0"/>
              <a:t>Click to edit </a:t>
            </a:r>
            <a:r>
              <a:rPr lang="en-GB" noProof="0" dirty="0" smtClean="0"/>
              <a:t>Master</a:t>
            </a:r>
            <a:r>
              <a:rPr lang="en-GB" dirty="0" smtClean="0"/>
              <a:t> title style</a:t>
            </a:r>
            <a:endParaRPr lang="en-GB" dirty="0"/>
          </a:p>
        </p:txBody>
      </p:sp>
      <p:sp>
        <p:nvSpPr>
          <p:cNvPr id="3" name="Text Placeholder 2"/>
          <p:cNvSpPr>
            <a:spLocks noGrp="1"/>
          </p:cNvSpPr>
          <p:nvPr>
            <p:ph type="body" idx="1"/>
          </p:nvPr>
        </p:nvSpPr>
        <p:spPr>
          <a:xfrm>
            <a:off x="457200" y="1352200"/>
            <a:ext cx="8229600" cy="4785722"/>
          </a:xfrm>
          <a:prstGeom prst="rect">
            <a:avLst/>
          </a:prstGeom>
        </p:spPr>
        <p:txBody>
          <a:bodyPr vert="horz" lIns="91440" tIns="45720" rIns="91440" bIns="45720" rtlCol="0">
            <a:noAutofit/>
          </a:bodyPr>
          <a:lstStyle/>
          <a:p>
            <a:pPr lvl="0"/>
            <a:r>
              <a:rPr lang="en-GB" dirty="0" smtClean="0"/>
              <a:t>Click to edit Master text s</a:t>
            </a:r>
            <a:r>
              <a:rPr lang="en-GB" noProof="0" dirty="0" err="1" smtClean="0"/>
              <a:t>tyles</a:t>
            </a:r>
            <a:endParaRPr lang="en-GB" noProof="0" dirty="0" smtClean="0"/>
          </a:p>
          <a:p>
            <a:pPr lvl="1"/>
            <a:r>
              <a:rPr lang="en-GB" noProof="0" dirty="0" smtClean="0"/>
              <a:t>Second level</a:t>
            </a:r>
          </a:p>
          <a:p>
            <a:pPr lvl="2"/>
            <a:r>
              <a:rPr lang="en-GB" noProof="0" dirty="0" smtClean="0"/>
              <a:t>Third level</a:t>
            </a:r>
          </a:p>
        </p:txBody>
      </p:sp>
      <p:sp>
        <p:nvSpPr>
          <p:cNvPr id="5" name="Footer Placeholder 4"/>
          <p:cNvSpPr>
            <a:spLocks noGrp="1"/>
          </p:cNvSpPr>
          <p:nvPr>
            <p:ph type="ftr" sz="quarter" idx="3"/>
          </p:nvPr>
        </p:nvSpPr>
        <p:spPr>
          <a:xfrm>
            <a:off x="457199" y="6329599"/>
            <a:ext cx="6302244" cy="365125"/>
          </a:xfrm>
          <a:prstGeom prst="rect">
            <a:avLst/>
          </a:prstGeom>
        </p:spPr>
        <p:txBody>
          <a:bodyPr vert="horz" lIns="91440" tIns="45720" rIns="91440" bIns="45720" rtlCol="0" anchor="ctr"/>
          <a:lstStyle>
            <a:lvl1pPr algn="l">
              <a:defRPr sz="1000">
                <a:solidFill>
                  <a:srgbClr val="004386"/>
                </a:solidFill>
                <a:latin typeface="Tahoma"/>
                <a:cs typeface="Tahoma"/>
              </a:defRPr>
            </a:lvl1pPr>
          </a:lstStyle>
          <a:p>
            <a:r>
              <a:rPr lang="en-GB" dirty="0" smtClean="0"/>
              <a:t>Module A9 – Sphere and the Humanitarian Charter</a:t>
            </a:r>
            <a:endParaRPr lang="en-GB" noProof="0" dirty="0" smtClean="0"/>
          </a:p>
          <a:p>
            <a:r>
              <a:rPr lang="en-GB" noProof="0" dirty="0" smtClean="0"/>
              <a:t>Sphere Training Package 2015</a:t>
            </a:r>
          </a:p>
        </p:txBody>
      </p:sp>
    </p:spTree>
    <p:extLst>
      <p:ext uri="{BB962C8B-B14F-4D97-AF65-F5344CB8AC3E}">
        <p14:creationId xmlns:p14="http://schemas.microsoft.com/office/powerpoint/2010/main" val="17754815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1" r:id="rId4"/>
    <p:sldLayoutId id="2147483652" r:id="rId5"/>
  </p:sldLayoutIdLst>
  <p:hf sldNum="0" hdr="0" dt="0"/>
  <p:txStyles>
    <p:titleStyle>
      <a:lvl1pPr algn="l" defTabSz="457200" rtl="0" eaLnBrk="1" latinLnBrk="0" hangingPunct="1">
        <a:lnSpc>
          <a:spcPct val="100000"/>
        </a:lnSpc>
        <a:spcBef>
          <a:spcPct val="0"/>
        </a:spcBef>
        <a:buNone/>
        <a:defRPr sz="2800" b="1" kern="1200">
          <a:solidFill>
            <a:schemeClr val="tx2"/>
          </a:solidFill>
          <a:latin typeface="Tahoma"/>
          <a:ea typeface="+mj-ea"/>
          <a:cs typeface="Tahoma"/>
        </a:defRPr>
      </a:lvl1pPr>
    </p:titleStyle>
    <p:bodyStyle>
      <a:lvl1pPr marL="0" indent="0" algn="l" defTabSz="457200" rtl="0" eaLnBrk="1" latinLnBrk="0" hangingPunct="1">
        <a:spcBef>
          <a:spcPct val="20000"/>
        </a:spcBef>
        <a:buClr>
          <a:schemeClr val="tx2"/>
        </a:buClr>
        <a:buFontTx/>
        <a:buNone/>
        <a:defRPr sz="2200" kern="1200">
          <a:solidFill>
            <a:srgbClr val="004386"/>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4386"/>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4386"/>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vmlDrawing" Target="../drawings/vmlDrawing5.vml"/><Relationship Id="rId5" Type="http://schemas.openxmlformats.org/officeDocument/2006/relationships/image" Target="../media/image13.emf"/><Relationship Id="rId4" Type="http://schemas.openxmlformats.org/officeDocument/2006/relationships/package" Target="../embeddings/Microsoft_Word_Document555555555.docx"/></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5.xml"/><Relationship Id="rId1" Type="http://schemas.openxmlformats.org/officeDocument/2006/relationships/vmlDrawing" Target="../drawings/vmlDrawing6.vml"/><Relationship Id="rId6" Type="http://schemas.openxmlformats.org/officeDocument/2006/relationships/image" Target="../media/image14.emf"/><Relationship Id="rId5" Type="http://schemas.openxmlformats.org/officeDocument/2006/relationships/package" Target="../embeddings/Microsoft_Word_Document666666666.docx"/><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vmlDrawing" Target="../drawings/vmlDrawing7.vml"/><Relationship Id="rId5" Type="http://schemas.openxmlformats.org/officeDocument/2006/relationships/image" Target="../media/image15.emf"/><Relationship Id="rId4" Type="http://schemas.openxmlformats.org/officeDocument/2006/relationships/package" Target="../embeddings/Microsoft_Word_Document777777777.docx"/></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3.xml"/><Relationship Id="rId1" Type="http://schemas.openxmlformats.org/officeDocument/2006/relationships/vmlDrawing" Target="../drawings/vmlDrawing8.vml"/><Relationship Id="rId5" Type="http://schemas.openxmlformats.org/officeDocument/2006/relationships/image" Target="../media/image19.emf"/><Relationship Id="rId4" Type="http://schemas.openxmlformats.org/officeDocument/2006/relationships/package" Target="../embeddings/Microsoft_Word_Document888888888.docx"/></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6.emf"/><Relationship Id="rId4" Type="http://schemas.openxmlformats.org/officeDocument/2006/relationships/package" Target="../embeddings/Microsoft_Word_Document111111111.docx"/></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3.xml"/><Relationship Id="rId1" Type="http://schemas.openxmlformats.org/officeDocument/2006/relationships/vmlDrawing" Target="../drawings/vmlDrawing9.vml"/><Relationship Id="rId5" Type="http://schemas.openxmlformats.org/officeDocument/2006/relationships/image" Target="../media/image20.emf"/><Relationship Id="rId4" Type="http://schemas.openxmlformats.org/officeDocument/2006/relationships/package" Target="../embeddings/Microsoft_Word_Document999.docx"/></Relationships>
</file>

<file path=ppt/slides/_rels/slide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6.emf"/><Relationship Id="rId3" Type="http://schemas.openxmlformats.org/officeDocument/2006/relationships/notesSlide" Target="../notesSlides/notesSlide6.xml"/><Relationship Id="rId7" Type="http://schemas.openxmlformats.org/officeDocument/2006/relationships/package" Target="../embeddings/Microsoft_Word_Document222222222.docx"/><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9.jpg"/><Relationship Id="rId5" Type="http://schemas.openxmlformats.org/officeDocument/2006/relationships/image" Target="../media/image7.jpg"/><Relationship Id="rId4" Type="http://schemas.openxmlformats.org/officeDocument/2006/relationships/image" Target="../media/image8.jp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image" Target="../media/image10.emf"/><Relationship Id="rId4" Type="http://schemas.openxmlformats.org/officeDocument/2006/relationships/package" Target="../embeddings/Microsoft_Word_Document333333333.docx"/></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image" Target="../media/image11.emf"/><Relationship Id="rId4" Type="http://schemas.openxmlformats.org/officeDocument/2006/relationships/package" Target="../embeddings/Microsoft_Word_Document444444444.docx"/></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957854" y="6104352"/>
            <a:ext cx="4606304" cy="338554"/>
          </a:xfrm>
          <a:prstGeom prst="rect">
            <a:avLst/>
          </a:prstGeom>
          <a:noFill/>
        </p:spPr>
        <p:txBody>
          <a:bodyPr wrap="square" rtlCol="0">
            <a:spAutoFit/>
          </a:bodyPr>
          <a:lstStyle/>
          <a:p>
            <a:r>
              <a:rPr lang="en-GB" sz="1600" dirty="0">
                <a:solidFill>
                  <a:schemeClr val="bg1"/>
                </a:solidFill>
                <a:latin typeface="Tahoma"/>
                <a:cs typeface="Tahoma"/>
              </a:rPr>
              <a:t>Module </a:t>
            </a:r>
            <a:r>
              <a:rPr lang="en-GB" sz="1600" dirty="0" smtClean="0">
                <a:solidFill>
                  <a:schemeClr val="bg1"/>
                </a:solidFill>
                <a:latin typeface="Tahoma"/>
                <a:cs typeface="Tahoma"/>
              </a:rPr>
              <a:t>A9 </a:t>
            </a:r>
            <a:r>
              <a:rPr lang="en-GB" sz="1600" dirty="0">
                <a:solidFill>
                  <a:schemeClr val="bg1"/>
                </a:solidFill>
                <a:latin typeface="Tahoma"/>
                <a:cs typeface="Tahoma"/>
              </a:rPr>
              <a:t>– </a:t>
            </a:r>
            <a:r>
              <a:rPr lang="en-GB" sz="1600" dirty="0" smtClean="0">
                <a:solidFill>
                  <a:schemeClr val="bg1"/>
                </a:solidFill>
                <a:latin typeface="Tahoma"/>
                <a:cs typeface="Tahoma"/>
              </a:rPr>
              <a:t>Sphere </a:t>
            </a:r>
            <a:r>
              <a:rPr lang="en-GB" sz="1600" dirty="0">
                <a:solidFill>
                  <a:schemeClr val="bg1"/>
                </a:solidFill>
                <a:latin typeface="Tahoma"/>
                <a:cs typeface="Tahoma"/>
              </a:rPr>
              <a:t>Training Package </a:t>
            </a:r>
            <a:r>
              <a:rPr lang="en-GB" sz="1600" dirty="0" smtClean="0">
                <a:solidFill>
                  <a:schemeClr val="bg1"/>
                </a:solidFill>
                <a:latin typeface="Tahoma"/>
                <a:cs typeface="Tahoma"/>
              </a:rPr>
              <a:t>2015</a:t>
            </a:r>
            <a:endParaRPr lang="en-GB" sz="1600" dirty="0">
              <a:solidFill>
                <a:schemeClr val="bg1"/>
              </a:solidFill>
              <a:latin typeface="Tahoma"/>
              <a:cs typeface="Tahoma"/>
            </a:endParaRPr>
          </a:p>
        </p:txBody>
      </p:sp>
      <p:sp>
        <p:nvSpPr>
          <p:cNvPr id="7" name="Title 1"/>
          <p:cNvSpPr txBox="1">
            <a:spLocks/>
          </p:cNvSpPr>
          <p:nvPr/>
        </p:nvSpPr>
        <p:spPr>
          <a:xfrm>
            <a:off x="1704783" y="4052922"/>
            <a:ext cx="5736579" cy="1180338"/>
          </a:xfrm>
          <a:prstGeom prst="rect">
            <a:avLst/>
          </a:prstGeom>
          <a:noFill/>
        </p:spPr>
        <p:txBody>
          <a:bodyPr anchor="t" anchorCtr="0">
            <a:noAutofit/>
          </a:bodyPr>
          <a:lstStyle>
            <a:lvl1pPr algn="ctr" defTabSz="457200" rtl="0" eaLnBrk="1" latinLnBrk="0" hangingPunct="1">
              <a:lnSpc>
                <a:spcPct val="90000"/>
              </a:lnSpc>
              <a:spcBef>
                <a:spcPct val="0"/>
              </a:spcBef>
              <a:buNone/>
              <a:defRPr sz="4000" b="1" kern="1200" baseline="0">
                <a:solidFill>
                  <a:schemeClr val="bg2"/>
                </a:solidFill>
                <a:latin typeface="+mj-lt"/>
                <a:ea typeface="+mj-ea"/>
                <a:cs typeface="Lucida Sans Regular"/>
              </a:defRPr>
            </a:lvl1pPr>
          </a:lstStyle>
          <a:p>
            <a:pPr>
              <a:lnSpc>
                <a:spcPct val="100000"/>
              </a:lnSpc>
            </a:pPr>
            <a:r>
              <a:rPr lang="en-GB" sz="2400" b="0" i="1" dirty="0">
                <a:solidFill>
                  <a:schemeClr val="accent1"/>
                </a:solidFill>
                <a:latin typeface="Tahoma"/>
                <a:cs typeface="Tahoma"/>
              </a:rPr>
              <a:t>Why and how should you refer to the Humanitarian Charter in your work?</a:t>
            </a:r>
          </a:p>
        </p:txBody>
      </p:sp>
      <p:sp>
        <p:nvSpPr>
          <p:cNvPr id="6" name="TextBox 5"/>
          <p:cNvSpPr txBox="1"/>
          <p:nvPr/>
        </p:nvSpPr>
        <p:spPr>
          <a:xfrm>
            <a:off x="1517254" y="2388016"/>
            <a:ext cx="6111628" cy="940770"/>
          </a:xfrm>
          <a:prstGeom prst="rect">
            <a:avLst/>
          </a:prstGeom>
          <a:noFill/>
        </p:spPr>
        <p:txBody>
          <a:bodyPr wrap="square" lIns="0" tIns="0" rIns="0" bIns="0" rtlCol="0">
            <a:spAutoFit/>
          </a:bodyPr>
          <a:lstStyle/>
          <a:p>
            <a:pPr algn="ctr">
              <a:lnSpc>
                <a:spcPct val="110000"/>
              </a:lnSpc>
            </a:pPr>
            <a:r>
              <a:rPr lang="en-GB" sz="2800" b="1" dirty="0">
                <a:solidFill>
                  <a:schemeClr val="tx2"/>
                </a:solidFill>
                <a:latin typeface="Tahoma"/>
                <a:cs typeface="Tahoma"/>
              </a:rPr>
              <a:t>Sphere and the </a:t>
            </a:r>
            <a:r>
              <a:rPr lang="en-GB" sz="2800" b="1" dirty="0" smtClean="0">
                <a:solidFill>
                  <a:schemeClr val="tx2"/>
                </a:solidFill>
                <a:latin typeface="Tahoma"/>
                <a:cs typeface="Tahoma"/>
              </a:rPr>
              <a:t/>
            </a:r>
            <a:br>
              <a:rPr lang="en-GB" sz="2800" b="1" dirty="0" smtClean="0">
                <a:solidFill>
                  <a:schemeClr val="tx2"/>
                </a:solidFill>
                <a:latin typeface="Tahoma"/>
                <a:cs typeface="Tahoma"/>
              </a:rPr>
            </a:br>
            <a:r>
              <a:rPr lang="en-GB" sz="2800" b="1" dirty="0" smtClean="0">
                <a:solidFill>
                  <a:schemeClr val="tx2"/>
                </a:solidFill>
                <a:latin typeface="Tahoma"/>
                <a:cs typeface="Tahoma"/>
              </a:rPr>
              <a:t>Humanitarian </a:t>
            </a:r>
            <a:r>
              <a:rPr lang="en-GB" sz="2800" b="1" dirty="0">
                <a:solidFill>
                  <a:schemeClr val="tx2"/>
                </a:solidFill>
                <a:latin typeface="Tahoma"/>
                <a:cs typeface="Tahoma"/>
              </a:rPr>
              <a:t>Charter</a:t>
            </a:r>
            <a:endParaRPr lang="en-GB" sz="2800" b="1" dirty="0">
              <a:latin typeface="Tahoma"/>
              <a:cs typeface="Tahoma"/>
            </a:endParaRPr>
          </a:p>
        </p:txBody>
      </p:sp>
      <p:pic>
        <p:nvPicPr>
          <p:cNvPr id="9" name="Picture 8" descr="Sphere-Project-Logo-Standard-No-Tagline-RGB.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86655" y="523525"/>
            <a:ext cx="2739825" cy="1109629"/>
          </a:xfrm>
          <a:prstGeom prst="rect">
            <a:avLst/>
          </a:prstGeom>
        </p:spPr>
      </p:pic>
    </p:spTree>
    <p:extLst>
      <p:ext uri="{BB962C8B-B14F-4D97-AF65-F5344CB8AC3E}">
        <p14:creationId xmlns:p14="http://schemas.microsoft.com/office/powerpoint/2010/main" val="34079025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ct 5"/>
          <p:cNvGraphicFramePr>
            <a:graphicFrameLocks noChangeAspect="1"/>
          </p:cNvGraphicFramePr>
          <p:nvPr>
            <p:extLst>
              <p:ext uri="{D42A27DB-BD31-4B8C-83A1-F6EECF244321}">
                <p14:modId xmlns:p14="http://schemas.microsoft.com/office/powerpoint/2010/main" val="299990082"/>
              </p:ext>
            </p:extLst>
          </p:nvPr>
        </p:nvGraphicFramePr>
        <p:xfrm>
          <a:off x="778113" y="1019723"/>
          <a:ext cx="7651750" cy="4984750"/>
        </p:xfrm>
        <a:graphic>
          <a:graphicData uri="http://schemas.openxmlformats.org/presentationml/2006/ole">
            <mc:AlternateContent xmlns:mc="http://schemas.openxmlformats.org/markup-compatibility/2006">
              <mc:Choice xmlns:v="urn:schemas-microsoft-com:vml" Requires="v">
                <p:oleObj spid="_x0000_s13406" name="Document" r:id="rId4" imgW="6121400" imgH="3987800" progId="Word.Document.12">
                  <p:embed/>
                </p:oleObj>
              </mc:Choice>
              <mc:Fallback>
                <p:oleObj name="Document" r:id="rId4" imgW="6121400" imgH="3987800" progId="Word.Document.12">
                  <p:embed/>
                  <p:pic>
                    <p:nvPicPr>
                      <p:cNvPr id="0" name=""/>
                      <p:cNvPicPr/>
                      <p:nvPr/>
                    </p:nvPicPr>
                    <p:blipFill>
                      <a:blip r:embed="rId5"/>
                      <a:stretch>
                        <a:fillRect/>
                      </a:stretch>
                    </p:blipFill>
                    <p:spPr>
                      <a:xfrm>
                        <a:off x="778113" y="1019723"/>
                        <a:ext cx="7651750" cy="4984750"/>
                      </a:xfrm>
                      <a:prstGeom prst="rect">
                        <a:avLst/>
                      </a:prstGeom>
                    </p:spPr>
                  </p:pic>
                </p:oleObj>
              </mc:Fallback>
            </mc:AlternateContent>
          </a:graphicData>
        </a:graphic>
      </p:graphicFrame>
      <p:sp>
        <p:nvSpPr>
          <p:cNvPr id="5" name="Title 4"/>
          <p:cNvSpPr>
            <a:spLocks noGrp="1"/>
          </p:cNvSpPr>
          <p:nvPr>
            <p:ph type="title"/>
          </p:nvPr>
        </p:nvSpPr>
        <p:spPr>
          <a:xfrm>
            <a:off x="457201" y="0"/>
            <a:ext cx="7825720" cy="1081760"/>
          </a:xfrm>
        </p:spPr>
        <p:txBody>
          <a:bodyPr/>
          <a:lstStyle/>
          <a:p>
            <a:r>
              <a:rPr lang="en-GB" sz="2600" dirty="0"/>
              <a:t>Roles and responsibilities of the various actors </a:t>
            </a:r>
            <a:r>
              <a:rPr lang="en-GB" sz="2600" dirty="0" smtClean="0"/>
              <a:t>involved</a:t>
            </a:r>
            <a:endParaRPr lang="en-GB" sz="2600" dirty="0"/>
          </a:p>
        </p:txBody>
      </p:sp>
      <p:sp>
        <p:nvSpPr>
          <p:cNvPr id="4" name="Footer Placeholder 3"/>
          <p:cNvSpPr>
            <a:spLocks noGrp="1"/>
          </p:cNvSpPr>
          <p:nvPr>
            <p:ph type="ftr" sz="quarter" idx="3"/>
          </p:nvPr>
        </p:nvSpPr>
        <p:spPr/>
        <p:txBody>
          <a:bodyPr/>
          <a:lstStyle/>
          <a:p>
            <a:r>
              <a:rPr lang="en-GB" smtClean="0"/>
              <a:t>Module A9 – Sphere and the Humanitarian Charter</a:t>
            </a:r>
          </a:p>
          <a:p>
            <a:r>
              <a:rPr lang="en-GB" smtClean="0"/>
              <a:t>Sphere Training Package 2015</a:t>
            </a:r>
            <a:endParaRPr lang="en-GB" dirty="0" smtClean="0"/>
          </a:p>
        </p:txBody>
      </p:sp>
    </p:spTree>
    <p:extLst>
      <p:ext uri="{BB962C8B-B14F-4D97-AF65-F5344CB8AC3E}">
        <p14:creationId xmlns:p14="http://schemas.microsoft.com/office/powerpoint/2010/main" val="103171806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1" y="0"/>
            <a:ext cx="8229600" cy="1081760"/>
          </a:xfrm>
        </p:spPr>
        <p:txBody>
          <a:bodyPr/>
          <a:lstStyle/>
          <a:p>
            <a:r>
              <a:rPr lang="en-GB" sz="2600" dirty="0" smtClean="0"/>
              <a:t>Translating </a:t>
            </a:r>
            <a:r>
              <a:rPr lang="en-GB" sz="2600" dirty="0"/>
              <a:t>the right to life with dignity in actions</a:t>
            </a:r>
          </a:p>
        </p:txBody>
      </p:sp>
      <p:sp>
        <p:nvSpPr>
          <p:cNvPr id="4" name="Footer Placeholder 3"/>
          <p:cNvSpPr>
            <a:spLocks noGrp="1"/>
          </p:cNvSpPr>
          <p:nvPr>
            <p:ph type="ftr" sz="quarter" idx="3"/>
          </p:nvPr>
        </p:nvSpPr>
        <p:spPr/>
        <p:txBody>
          <a:bodyPr/>
          <a:lstStyle/>
          <a:p>
            <a:r>
              <a:rPr lang="en-GB" smtClean="0"/>
              <a:t>Module A9 – Sphere and the Humanitarian Charter</a:t>
            </a:r>
          </a:p>
          <a:p>
            <a:r>
              <a:rPr lang="en-GB" smtClean="0"/>
              <a:t>Sphere Training Package 2015</a:t>
            </a:r>
            <a:endParaRPr lang="en-GB" dirty="0" smtClean="0"/>
          </a:p>
        </p:txBody>
      </p:sp>
      <p:pic>
        <p:nvPicPr>
          <p:cNvPr id="7" name="Picture 6" descr="clock-15.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19772" y="57506"/>
            <a:ext cx="1031799" cy="900000"/>
          </a:xfrm>
          <a:prstGeom prst="rect">
            <a:avLst/>
          </a:prstGeom>
        </p:spPr>
      </p:pic>
      <p:sp>
        <p:nvSpPr>
          <p:cNvPr id="2" name="TextBox 1"/>
          <p:cNvSpPr txBox="1"/>
          <p:nvPr/>
        </p:nvSpPr>
        <p:spPr>
          <a:xfrm>
            <a:off x="6739571" y="5981073"/>
            <a:ext cx="2253352" cy="369332"/>
          </a:xfrm>
          <a:prstGeom prst="rect">
            <a:avLst/>
          </a:prstGeom>
          <a:noFill/>
        </p:spPr>
        <p:txBody>
          <a:bodyPr wrap="square" rtlCol="0">
            <a:spAutoFit/>
          </a:bodyPr>
          <a:lstStyle/>
          <a:p>
            <a:pPr algn="r"/>
            <a:r>
              <a:rPr lang="en-GB" sz="900" i="1" dirty="0" smtClean="0">
                <a:latin typeface="Tahoma"/>
                <a:cs typeface="Tahoma"/>
              </a:rPr>
              <a:t>Source: Sphere </a:t>
            </a:r>
            <a:r>
              <a:rPr lang="en-GB" sz="900" i="1" dirty="0">
                <a:latin typeface="Tahoma"/>
                <a:cs typeface="Tahoma"/>
              </a:rPr>
              <a:t>Handbook in A</a:t>
            </a:r>
            <a:r>
              <a:rPr lang="en-GB" sz="900" i="1" dirty="0" smtClean="0">
                <a:latin typeface="Tahoma"/>
                <a:cs typeface="Tahoma"/>
              </a:rPr>
              <a:t>ction </a:t>
            </a:r>
            <a:br>
              <a:rPr lang="en-GB" sz="900" i="1" dirty="0" smtClean="0">
                <a:latin typeface="Tahoma"/>
                <a:cs typeface="Tahoma"/>
              </a:rPr>
            </a:br>
            <a:r>
              <a:rPr lang="en-GB" sz="900" i="1" dirty="0" smtClean="0">
                <a:latin typeface="Tahoma"/>
                <a:cs typeface="Tahoma"/>
              </a:rPr>
              <a:t>e-learning </a:t>
            </a:r>
            <a:r>
              <a:rPr lang="en-GB" sz="900" i="1" dirty="0">
                <a:latin typeface="Tahoma"/>
                <a:cs typeface="Tahoma"/>
              </a:rPr>
              <a:t>course</a:t>
            </a:r>
          </a:p>
        </p:txBody>
      </p:sp>
      <p:graphicFrame>
        <p:nvGraphicFramePr>
          <p:cNvPr id="3" name="Object 2"/>
          <p:cNvGraphicFramePr>
            <a:graphicFrameLocks noChangeAspect="1"/>
          </p:cNvGraphicFramePr>
          <p:nvPr>
            <p:extLst>
              <p:ext uri="{D42A27DB-BD31-4B8C-83A1-F6EECF244321}">
                <p14:modId xmlns:p14="http://schemas.microsoft.com/office/powerpoint/2010/main" val="1791809533"/>
              </p:ext>
            </p:extLst>
          </p:nvPr>
        </p:nvGraphicFramePr>
        <p:xfrm>
          <a:off x="2083282" y="1377168"/>
          <a:ext cx="5106035" cy="4285615"/>
        </p:xfrm>
        <a:graphic>
          <a:graphicData uri="http://schemas.openxmlformats.org/presentationml/2006/ole">
            <mc:AlternateContent xmlns:mc="http://schemas.openxmlformats.org/markup-compatibility/2006">
              <mc:Choice xmlns:v="urn:schemas-microsoft-com:vml" Requires="v">
                <p:oleObj spid="_x0000_s14426" name="Document" r:id="rId5" imgW="6007100" imgH="5041900" progId="Word.Document.12">
                  <p:embed/>
                </p:oleObj>
              </mc:Choice>
              <mc:Fallback>
                <p:oleObj name="Document" r:id="rId5" imgW="6007100" imgH="5041900" progId="Word.Document.12">
                  <p:embed/>
                  <p:pic>
                    <p:nvPicPr>
                      <p:cNvPr id="0" name=""/>
                      <p:cNvPicPr/>
                      <p:nvPr/>
                    </p:nvPicPr>
                    <p:blipFill>
                      <a:blip r:embed="rId6"/>
                      <a:stretch>
                        <a:fillRect/>
                      </a:stretch>
                    </p:blipFill>
                    <p:spPr>
                      <a:xfrm>
                        <a:off x="2083282" y="1377168"/>
                        <a:ext cx="5106035" cy="4285615"/>
                      </a:xfrm>
                      <a:prstGeom prst="rect">
                        <a:avLst/>
                      </a:prstGeom>
                    </p:spPr>
                  </p:pic>
                </p:oleObj>
              </mc:Fallback>
            </mc:AlternateContent>
          </a:graphicData>
        </a:graphic>
      </p:graphicFrame>
    </p:spTree>
    <p:extLst>
      <p:ext uri="{BB962C8B-B14F-4D97-AF65-F5344CB8AC3E}">
        <p14:creationId xmlns:p14="http://schemas.microsoft.com/office/powerpoint/2010/main" val="142302353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a:t>Possible </a:t>
            </a:r>
            <a:r>
              <a:rPr lang="en-GB" dirty="0" smtClean="0"/>
              <a:t>answers</a:t>
            </a:r>
            <a:endParaRPr lang="en-GB" dirty="0"/>
          </a:p>
        </p:txBody>
      </p:sp>
      <p:sp>
        <p:nvSpPr>
          <p:cNvPr id="4" name="Footer Placeholder 3"/>
          <p:cNvSpPr>
            <a:spLocks noGrp="1"/>
          </p:cNvSpPr>
          <p:nvPr>
            <p:ph type="ftr" sz="quarter" idx="3"/>
          </p:nvPr>
        </p:nvSpPr>
        <p:spPr/>
        <p:txBody>
          <a:bodyPr/>
          <a:lstStyle/>
          <a:p>
            <a:r>
              <a:rPr lang="en-GB" smtClean="0"/>
              <a:t>Module A9 – Sphere and the Humanitarian Charter</a:t>
            </a:r>
          </a:p>
          <a:p>
            <a:r>
              <a:rPr lang="en-GB" smtClean="0"/>
              <a:t>Sphere Training Package 2015</a:t>
            </a:r>
            <a:endParaRPr lang="en-GB" dirty="0" smtClean="0"/>
          </a:p>
        </p:txBody>
      </p:sp>
      <p:sp>
        <p:nvSpPr>
          <p:cNvPr id="7" name="TextBox 6"/>
          <p:cNvSpPr txBox="1"/>
          <p:nvPr/>
        </p:nvSpPr>
        <p:spPr>
          <a:xfrm>
            <a:off x="6739571" y="5981073"/>
            <a:ext cx="2253352" cy="369332"/>
          </a:xfrm>
          <a:prstGeom prst="rect">
            <a:avLst/>
          </a:prstGeom>
          <a:noFill/>
        </p:spPr>
        <p:txBody>
          <a:bodyPr wrap="square" rtlCol="0">
            <a:spAutoFit/>
          </a:bodyPr>
          <a:lstStyle/>
          <a:p>
            <a:pPr algn="r"/>
            <a:r>
              <a:rPr lang="en-GB" sz="900" i="1" dirty="0" smtClean="0">
                <a:latin typeface="Tahoma"/>
                <a:cs typeface="Tahoma"/>
              </a:rPr>
              <a:t>Source: Sphere </a:t>
            </a:r>
            <a:r>
              <a:rPr lang="en-GB" sz="900" i="1" dirty="0">
                <a:latin typeface="Tahoma"/>
                <a:cs typeface="Tahoma"/>
              </a:rPr>
              <a:t>Handbook in A</a:t>
            </a:r>
            <a:r>
              <a:rPr lang="en-GB" sz="900" i="1" dirty="0" smtClean="0">
                <a:latin typeface="Tahoma"/>
                <a:cs typeface="Tahoma"/>
              </a:rPr>
              <a:t>ction </a:t>
            </a:r>
            <a:br>
              <a:rPr lang="en-GB" sz="900" i="1" dirty="0" smtClean="0">
                <a:latin typeface="Tahoma"/>
                <a:cs typeface="Tahoma"/>
              </a:rPr>
            </a:br>
            <a:r>
              <a:rPr lang="en-GB" sz="900" i="1" dirty="0" smtClean="0">
                <a:latin typeface="Tahoma"/>
                <a:cs typeface="Tahoma"/>
              </a:rPr>
              <a:t>e-learning </a:t>
            </a:r>
            <a:r>
              <a:rPr lang="en-GB" sz="900" i="1" dirty="0">
                <a:latin typeface="Tahoma"/>
                <a:cs typeface="Tahoma"/>
              </a:rPr>
              <a:t>course</a:t>
            </a:r>
          </a:p>
        </p:txBody>
      </p:sp>
      <p:graphicFrame>
        <p:nvGraphicFramePr>
          <p:cNvPr id="6" name="Object 5"/>
          <p:cNvGraphicFramePr>
            <a:graphicFrameLocks noChangeAspect="1"/>
          </p:cNvGraphicFramePr>
          <p:nvPr>
            <p:extLst>
              <p:ext uri="{D42A27DB-BD31-4B8C-83A1-F6EECF244321}">
                <p14:modId xmlns:p14="http://schemas.microsoft.com/office/powerpoint/2010/main" val="2095278602"/>
              </p:ext>
            </p:extLst>
          </p:nvPr>
        </p:nvGraphicFramePr>
        <p:xfrm>
          <a:off x="1179172" y="1377168"/>
          <a:ext cx="6876415" cy="4285615"/>
        </p:xfrm>
        <a:graphic>
          <a:graphicData uri="http://schemas.openxmlformats.org/presentationml/2006/ole">
            <mc:AlternateContent xmlns:mc="http://schemas.openxmlformats.org/markup-compatibility/2006">
              <mc:Choice xmlns:v="urn:schemas-microsoft-com:vml" Requires="v">
                <p:oleObj spid="_x0000_s15447" name="Document" r:id="rId4" imgW="8089900" imgH="5041900" progId="Word.Document.12">
                  <p:embed/>
                </p:oleObj>
              </mc:Choice>
              <mc:Fallback>
                <p:oleObj name="Document" r:id="rId4" imgW="8089900" imgH="5041900" progId="Word.Document.12">
                  <p:embed/>
                  <p:pic>
                    <p:nvPicPr>
                      <p:cNvPr id="0" name=""/>
                      <p:cNvPicPr/>
                      <p:nvPr/>
                    </p:nvPicPr>
                    <p:blipFill>
                      <a:blip r:embed="rId5"/>
                      <a:stretch>
                        <a:fillRect/>
                      </a:stretch>
                    </p:blipFill>
                    <p:spPr>
                      <a:xfrm>
                        <a:off x="1179172" y="1377168"/>
                        <a:ext cx="6876415" cy="4285615"/>
                      </a:xfrm>
                      <a:prstGeom prst="rect">
                        <a:avLst/>
                      </a:prstGeom>
                    </p:spPr>
                  </p:pic>
                </p:oleObj>
              </mc:Fallback>
            </mc:AlternateContent>
          </a:graphicData>
        </a:graphic>
      </p:graphicFrame>
    </p:spTree>
    <p:extLst>
      <p:ext uri="{BB962C8B-B14F-4D97-AF65-F5344CB8AC3E}">
        <p14:creationId xmlns:p14="http://schemas.microsoft.com/office/powerpoint/2010/main" val="9996443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600" dirty="0"/>
              <a:t>What are our commitments as humanitarian agencies</a:t>
            </a:r>
            <a:r>
              <a:rPr lang="en-GB" sz="2600" dirty="0" smtClean="0"/>
              <a:t>?</a:t>
            </a:r>
            <a:endParaRPr lang="en-GB" sz="2600" dirty="0"/>
          </a:p>
        </p:txBody>
      </p:sp>
      <p:sp>
        <p:nvSpPr>
          <p:cNvPr id="3" name="Content Placeholder 2"/>
          <p:cNvSpPr>
            <a:spLocks noGrp="1"/>
          </p:cNvSpPr>
          <p:nvPr>
            <p:ph idx="1"/>
          </p:nvPr>
        </p:nvSpPr>
        <p:spPr/>
        <p:txBody>
          <a:bodyPr/>
          <a:lstStyle/>
          <a:p>
            <a:pPr marL="361950" lvl="1" indent="-361950">
              <a:spcBef>
                <a:spcPts val="1600"/>
              </a:spcBef>
              <a:buNone/>
            </a:pPr>
            <a:r>
              <a:rPr lang="en-GB" dirty="0" smtClean="0">
                <a:solidFill>
                  <a:schemeClr val="tx2"/>
                </a:solidFill>
              </a:rPr>
              <a:t>1.	</a:t>
            </a:r>
            <a:r>
              <a:rPr lang="en-GB" b="1" dirty="0" smtClean="0">
                <a:solidFill>
                  <a:schemeClr val="tx2"/>
                </a:solidFill>
              </a:rPr>
              <a:t>People</a:t>
            </a:r>
            <a:r>
              <a:rPr lang="en-GB" b="1" dirty="0">
                <a:solidFill>
                  <a:schemeClr val="tx2"/>
                </a:solidFill>
              </a:rPr>
              <a:t>-centred</a:t>
            </a:r>
            <a:r>
              <a:rPr lang="en-GB" dirty="0"/>
              <a:t>: people affected by disaster should be allowed to participate fully in prevention and response </a:t>
            </a:r>
            <a:r>
              <a:rPr lang="en-GB" dirty="0" smtClean="0"/>
              <a:t>efforts.</a:t>
            </a:r>
            <a:endParaRPr lang="en-GB" dirty="0"/>
          </a:p>
          <a:p>
            <a:pPr marL="361950" lvl="1" indent="-361950">
              <a:spcBef>
                <a:spcPts val="1600"/>
              </a:spcBef>
              <a:buNone/>
            </a:pPr>
            <a:r>
              <a:rPr lang="en-GB" dirty="0" smtClean="0">
                <a:solidFill>
                  <a:schemeClr val="tx2"/>
                </a:solidFill>
              </a:rPr>
              <a:t>2.</a:t>
            </a:r>
            <a:r>
              <a:rPr lang="en-GB" dirty="0">
                <a:solidFill>
                  <a:schemeClr val="tx2"/>
                </a:solidFill>
              </a:rPr>
              <a:t>	</a:t>
            </a:r>
            <a:r>
              <a:rPr lang="en-GB" b="1" dirty="0" smtClean="0">
                <a:solidFill>
                  <a:schemeClr val="tx2"/>
                </a:solidFill>
              </a:rPr>
              <a:t>Minimising </a:t>
            </a:r>
            <a:r>
              <a:rPr lang="en-GB" b="1" dirty="0">
                <a:solidFill>
                  <a:schemeClr val="tx2"/>
                </a:solidFill>
              </a:rPr>
              <a:t>adverse effects</a:t>
            </a:r>
            <a:r>
              <a:rPr lang="en-GB" dirty="0"/>
              <a:t>: humanitarian agencies should do as much as possible not to cause harm, and especially in conflict situations not to make people vulnerable to attack or to fuel the </a:t>
            </a:r>
            <a:r>
              <a:rPr lang="en-GB" dirty="0" smtClean="0"/>
              <a:t>conflict.</a:t>
            </a:r>
            <a:endParaRPr lang="en-GB" dirty="0"/>
          </a:p>
          <a:p>
            <a:pPr marL="361950" lvl="1" indent="-361950">
              <a:spcBef>
                <a:spcPts val="1600"/>
              </a:spcBef>
              <a:buNone/>
            </a:pPr>
            <a:r>
              <a:rPr lang="en-GB" dirty="0" smtClean="0">
                <a:solidFill>
                  <a:schemeClr val="tx2"/>
                </a:solidFill>
              </a:rPr>
              <a:t>3.</a:t>
            </a:r>
            <a:r>
              <a:rPr lang="en-GB" dirty="0">
                <a:solidFill>
                  <a:schemeClr val="tx2"/>
                </a:solidFill>
              </a:rPr>
              <a:t>	</a:t>
            </a:r>
            <a:r>
              <a:rPr lang="en-GB" dirty="0" smtClean="0"/>
              <a:t>Act </a:t>
            </a:r>
            <a:r>
              <a:rPr lang="en-GB" dirty="0"/>
              <a:t>in accordance with the </a:t>
            </a:r>
            <a:r>
              <a:rPr lang="en-GB" b="1" dirty="0">
                <a:solidFill>
                  <a:schemeClr val="tx2"/>
                </a:solidFill>
              </a:rPr>
              <a:t>Code of </a:t>
            </a:r>
            <a:r>
              <a:rPr lang="en-GB" b="1" dirty="0" smtClean="0">
                <a:solidFill>
                  <a:schemeClr val="tx2"/>
                </a:solidFill>
              </a:rPr>
              <a:t>Conduct</a:t>
            </a:r>
            <a:r>
              <a:rPr lang="en-GB" dirty="0" smtClean="0"/>
              <a:t>.</a:t>
            </a:r>
            <a:endParaRPr lang="en-GB" dirty="0"/>
          </a:p>
          <a:p>
            <a:pPr marL="361950" lvl="1" indent="-361950">
              <a:spcBef>
                <a:spcPts val="1600"/>
              </a:spcBef>
              <a:buNone/>
            </a:pPr>
            <a:r>
              <a:rPr lang="en-GB" dirty="0" smtClean="0">
                <a:solidFill>
                  <a:schemeClr val="tx2"/>
                </a:solidFill>
              </a:rPr>
              <a:t>4.</a:t>
            </a:r>
            <a:r>
              <a:rPr lang="en-GB" dirty="0">
                <a:solidFill>
                  <a:schemeClr val="tx2"/>
                </a:solidFill>
              </a:rPr>
              <a:t>	</a:t>
            </a:r>
            <a:r>
              <a:rPr lang="en-GB" b="1" dirty="0" smtClean="0">
                <a:solidFill>
                  <a:schemeClr val="tx2"/>
                </a:solidFill>
              </a:rPr>
              <a:t>Accountable</a:t>
            </a:r>
            <a:r>
              <a:rPr lang="en-GB" dirty="0"/>
              <a:t>: Commit to consistently attempt to achieve the standards, and be prepared to be held to account for them.</a:t>
            </a:r>
          </a:p>
        </p:txBody>
      </p:sp>
      <p:sp>
        <p:nvSpPr>
          <p:cNvPr id="4" name="Footer Placeholder 3"/>
          <p:cNvSpPr>
            <a:spLocks noGrp="1"/>
          </p:cNvSpPr>
          <p:nvPr>
            <p:ph type="ftr" sz="quarter" idx="3"/>
          </p:nvPr>
        </p:nvSpPr>
        <p:spPr/>
        <p:txBody>
          <a:bodyPr/>
          <a:lstStyle/>
          <a:p>
            <a:r>
              <a:rPr lang="en-GB" smtClean="0"/>
              <a:t>Module A9 – Sphere and the Humanitarian Charter</a:t>
            </a:r>
          </a:p>
          <a:p>
            <a:r>
              <a:rPr lang="en-GB" smtClean="0"/>
              <a:t>Sphere Training Package 2015</a:t>
            </a:r>
            <a:endParaRPr lang="en-GB" dirty="0" smtClean="0"/>
          </a:p>
        </p:txBody>
      </p:sp>
    </p:spTree>
    <p:extLst>
      <p:ext uri="{BB962C8B-B14F-4D97-AF65-F5344CB8AC3E}">
        <p14:creationId xmlns:p14="http://schemas.microsoft.com/office/powerpoint/2010/main" val="153481114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What do we mean by people-centred</a:t>
            </a:r>
            <a:r>
              <a:rPr lang="en-GB" dirty="0" smtClean="0"/>
              <a:t>?</a:t>
            </a:r>
            <a:endParaRPr lang="en-GB" dirty="0"/>
          </a:p>
        </p:txBody>
      </p:sp>
      <p:sp>
        <p:nvSpPr>
          <p:cNvPr id="4" name="Footer Placeholder 3"/>
          <p:cNvSpPr>
            <a:spLocks noGrp="1"/>
          </p:cNvSpPr>
          <p:nvPr>
            <p:ph type="ftr" sz="quarter" idx="3"/>
          </p:nvPr>
        </p:nvSpPr>
        <p:spPr/>
        <p:txBody>
          <a:bodyPr/>
          <a:lstStyle/>
          <a:p>
            <a:r>
              <a:rPr lang="en-GB" smtClean="0"/>
              <a:t>Module A9 – Sphere and the Humanitarian Charter</a:t>
            </a:r>
          </a:p>
          <a:p>
            <a:r>
              <a:rPr lang="en-GB" smtClean="0"/>
              <a:t>Sphere Training Package 2015</a:t>
            </a:r>
            <a:endParaRPr lang="en-GB" dirty="0" smtClean="0"/>
          </a:p>
        </p:txBody>
      </p:sp>
      <p:pic>
        <p:nvPicPr>
          <p:cNvPr id="5" name="Picture 4" descr="woman-in-blu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3080" y="1275088"/>
            <a:ext cx="2560625" cy="4348074"/>
          </a:xfrm>
          <a:prstGeom prst="rect">
            <a:avLst/>
          </a:prstGeom>
        </p:spPr>
      </p:pic>
    </p:spTree>
    <p:extLst>
      <p:ext uri="{BB962C8B-B14F-4D97-AF65-F5344CB8AC3E}">
        <p14:creationId xmlns:p14="http://schemas.microsoft.com/office/powerpoint/2010/main" val="64834730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600" dirty="0"/>
              <a:t>What do we mean by minimising adverse effects</a:t>
            </a:r>
            <a:r>
              <a:rPr lang="en-GB" sz="2600" dirty="0" smtClean="0"/>
              <a:t>?</a:t>
            </a:r>
            <a:endParaRPr lang="en-GB" sz="2600" dirty="0"/>
          </a:p>
        </p:txBody>
      </p:sp>
      <p:sp>
        <p:nvSpPr>
          <p:cNvPr id="3" name="Content Placeholder 2"/>
          <p:cNvSpPr>
            <a:spLocks noGrp="1"/>
          </p:cNvSpPr>
          <p:nvPr>
            <p:ph idx="1"/>
          </p:nvPr>
        </p:nvSpPr>
        <p:spPr>
          <a:xfrm>
            <a:off x="6999069" y="1230678"/>
            <a:ext cx="1687730" cy="4514399"/>
          </a:xfrm>
        </p:spPr>
        <p:txBody>
          <a:bodyPr/>
          <a:lstStyle/>
          <a:p>
            <a:r>
              <a:rPr lang="en-GB" sz="2000" dirty="0"/>
              <a:t>Attempts to provide humanitarian assistance may some times have unintended </a:t>
            </a:r>
            <a:r>
              <a:rPr lang="en-GB" sz="2000" dirty="0" smtClean="0"/>
              <a:t>effects.</a:t>
            </a:r>
            <a:endParaRPr lang="en-GB" sz="2000" dirty="0"/>
          </a:p>
        </p:txBody>
      </p:sp>
      <p:sp>
        <p:nvSpPr>
          <p:cNvPr id="4" name="Footer Placeholder 3"/>
          <p:cNvSpPr>
            <a:spLocks noGrp="1"/>
          </p:cNvSpPr>
          <p:nvPr>
            <p:ph type="ftr" sz="quarter" idx="3"/>
          </p:nvPr>
        </p:nvSpPr>
        <p:spPr/>
        <p:txBody>
          <a:bodyPr/>
          <a:lstStyle/>
          <a:p>
            <a:r>
              <a:rPr lang="en-GB" smtClean="0"/>
              <a:t>Module A9 – Sphere and the Humanitarian Charter</a:t>
            </a:r>
          </a:p>
          <a:p>
            <a:r>
              <a:rPr lang="en-GB" smtClean="0"/>
              <a:t>Sphere Training Package 2015</a:t>
            </a:r>
            <a:endParaRPr lang="en-GB" dirty="0" smtClean="0"/>
          </a:p>
        </p:txBody>
      </p:sp>
      <p:pic>
        <p:nvPicPr>
          <p:cNvPr id="5" name="Picture 4" descr="Letouze_I.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1" y="1230677"/>
            <a:ext cx="6365782" cy="4514400"/>
          </a:xfrm>
          <a:prstGeom prst="rect">
            <a:avLst/>
          </a:prstGeom>
        </p:spPr>
      </p:pic>
    </p:spTree>
    <p:extLst>
      <p:ext uri="{BB962C8B-B14F-4D97-AF65-F5344CB8AC3E}">
        <p14:creationId xmlns:p14="http://schemas.microsoft.com/office/powerpoint/2010/main" val="272915400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600" dirty="0"/>
              <a:t>What do we mean by respecting the Code of Conduct</a:t>
            </a:r>
            <a:r>
              <a:rPr lang="en-GB" sz="2600" dirty="0" smtClean="0"/>
              <a:t>?</a:t>
            </a:r>
            <a:endParaRPr lang="en-GB" sz="2600" dirty="0"/>
          </a:p>
        </p:txBody>
      </p:sp>
      <p:sp>
        <p:nvSpPr>
          <p:cNvPr id="4" name="Footer Placeholder 3"/>
          <p:cNvSpPr>
            <a:spLocks noGrp="1"/>
          </p:cNvSpPr>
          <p:nvPr>
            <p:ph type="ftr" sz="quarter" idx="3"/>
          </p:nvPr>
        </p:nvSpPr>
        <p:spPr/>
        <p:txBody>
          <a:bodyPr/>
          <a:lstStyle/>
          <a:p>
            <a:r>
              <a:rPr lang="en-GB" smtClean="0"/>
              <a:t>Module A9 – Sphere and the Humanitarian Charter</a:t>
            </a:r>
          </a:p>
          <a:p>
            <a:r>
              <a:rPr lang="en-GB" smtClean="0"/>
              <a:t>Sphere Training Package 2015</a:t>
            </a:r>
            <a:endParaRPr lang="en-GB" dirty="0" smtClean="0"/>
          </a:p>
        </p:txBody>
      </p:sp>
      <p:sp>
        <p:nvSpPr>
          <p:cNvPr id="6" name="Content Placeholder 2"/>
          <p:cNvSpPr>
            <a:spLocks noGrp="1"/>
          </p:cNvSpPr>
          <p:nvPr>
            <p:ph idx="1"/>
          </p:nvPr>
        </p:nvSpPr>
        <p:spPr>
          <a:xfrm>
            <a:off x="634888" y="1389022"/>
            <a:ext cx="2949332" cy="4303620"/>
          </a:xfrm>
          <a:ln w="88900" cmpd="thickThin">
            <a:solidFill>
              <a:schemeClr val="tx1"/>
            </a:solidFill>
            <a:miter lim="800000"/>
          </a:ln>
        </p:spPr>
        <p:txBody>
          <a:bodyPr tIns="576000"/>
          <a:lstStyle/>
          <a:p>
            <a:pPr algn="ctr"/>
            <a:r>
              <a:rPr lang="en-GB" sz="1600" b="1" dirty="0"/>
              <a:t>Code of Conduct</a:t>
            </a:r>
          </a:p>
          <a:p>
            <a:pPr algn="ctr"/>
            <a:r>
              <a:rPr lang="en-GB" sz="1100" dirty="0"/>
              <a:t>for</a:t>
            </a:r>
          </a:p>
          <a:p>
            <a:pPr algn="ctr"/>
            <a:r>
              <a:rPr lang="en-GB" sz="1100" dirty="0"/>
              <a:t>the </a:t>
            </a:r>
            <a:r>
              <a:rPr lang="en-GB" sz="1100" dirty="0" smtClean="0"/>
              <a:t>International </a:t>
            </a:r>
            <a:r>
              <a:rPr lang="en-GB" sz="1100" dirty="0"/>
              <a:t>Red Cross and</a:t>
            </a:r>
          </a:p>
          <a:p>
            <a:pPr algn="ctr"/>
            <a:r>
              <a:rPr lang="en-GB" sz="1100" dirty="0"/>
              <a:t>Red Crescent Movement</a:t>
            </a:r>
          </a:p>
          <a:p>
            <a:pPr algn="ctr"/>
            <a:r>
              <a:rPr lang="en-GB" sz="1100" dirty="0"/>
              <a:t>and</a:t>
            </a:r>
          </a:p>
          <a:p>
            <a:pPr algn="ctr"/>
            <a:r>
              <a:rPr lang="en-GB" sz="1100" dirty="0"/>
              <a:t>Non-Governmental Organisations (NGOs)</a:t>
            </a:r>
          </a:p>
          <a:p>
            <a:pPr algn="ctr"/>
            <a:r>
              <a:rPr lang="en-GB" sz="1100" dirty="0"/>
              <a:t>in Disaster Relief</a:t>
            </a:r>
          </a:p>
        </p:txBody>
      </p:sp>
    </p:spTree>
    <p:extLst>
      <p:ext uri="{BB962C8B-B14F-4D97-AF65-F5344CB8AC3E}">
        <p14:creationId xmlns:p14="http://schemas.microsoft.com/office/powerpoint/2010/main" val="354493004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What do we mean by accountability</a:t>
            </a:r>
            <a:r>
              <a:rPr lang="en-GB" dirty="0" smtClean="0"/>
              <a:t>?</a:t>
            </a:r>
            <a:endParaRPr lang="en-GB" dirty="0"/>
          </a:p>
        </p:txBody>
      </p:sp>
      <p:sp>
        <p:nvSpPr>
          <p:cNvPr id="4" name="Footer Placeholder 3"/>
          <p:cNvSpPr>
            <a:spLocks noGrp="1"/>
          </p:cNvSpPr>
          <p:nvPr>
            <p:ph type="ftr" sz="quarter" idx="3"/>
          </p:nvPr>
        </p:nvSpPr>
        <p:spPr/>
        <p:txBody>
          <a:bodyPr/>
          <a:lstStyle/>
          <a:p>
            <a:r>
              <a:rPr lang="en-GB" smtClean="0"/>
              <a:t>Module A9 – Sphere and the Humanitarian Charter</a:t>
            </a:r>
          </a:p>
          <a:p>
            <a:r>
              <a:rPr lang="en-GB" smtClean="0"/>
              <a:t>Sphere Training Package 2015</a:t>
            </a:r>
            <a:endParaRPr lang="en-GB" dirty="0" smtClean="0"/>
          </a:p>
        </p:txBody>
      </p:sp>
      <p:pic>
        <p:nvPicPr>
          <p:cNvPr id="5" name="Picture 4" descr="Murtadh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8347" y="1135390"/>
            <a:ext cx="6911174" cy="4889656"/>
          </a:xfrm>
          <a:prstGeom prst="rect">
            <a:avLst/>
          </a:prstGeom>
        </p:spPr>
      </p:pic>
    </p:spTree>
    <p:extLst>
      <p:ext uri="{BB962C8B-B14F-4D97-AF65-F5344CB8AC3E}">
        <p14:creationId xmlns:p14="http://schemas.microsoft.com/office/powerpoint/2010/main" val="92786150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Key </a:t>
            </a:r>
            <a:r>
              <a:rPr lang="en-GB" dirty="0" smtClean="0"/>
              <a:t>messages</a:t>
            </a:r>
            <a:endParaRPr lang="en-GB" dirty="0"/>
          </a:p>
        </p:txBody>
      </p:sp>
      <p:sp>
        <p:nvSpPr>
          <p:cNvPr id="3" name="Content Placeholder 2"/>
          <p:cNvSpPr>
            <a:spLocks noGrp="1"/>
          </p:cNvSpPr>
          <p:nvPr>
            <p:ph idx="1"/>
          </p:nvPr>
        </p:nvSpPr>
        <p:spPr/>
        <p:txBody>
          <a:bodyPr/>
          <a:lstStyle/>
          <a:p>
            <a:pPr lvl="1">
              <a:spcBef>
                <a:spcPts val="1600"/>
              </a:spcBef>
            </a:pPr>
            <a:r>
              <a:rPr lang="en-GB" dirty="0"/>
              <a:t>The Humanitarian Charter is the backbone of the Sphere project and is articulated around </a:t>
            </a:r>
            <a:r>
              <a:rPr lang="en-GB" dirty="0">
                <a:solidFill>
                  <a:srgbClr val="579305"/>
                </a:solidFill>
              </a:rPr>
              <a:t>three</a:t>
            </a:r>
            <a:r>
              <a:rPr lang="en-GB" dirty="0"/>
              <a:t> “</a:t>
            </a:r>
            <a:r>
              <a:rPr lang="en-GB" dirty="0">
                <a:solidFill>
                  <a:srgbClr val="579305"/>
                </a:solidFill>
              </a:rPr>
              <a:t>rights</a:t>
            </a:r>
            <a:r>
              <a:rPr lang="en-GB" dirty="0"/>
              <a:t>”, underpinned by both legal instruments and ethical principles: </a:t>
            </a:r>
            <a:r>
              <a:rPr lang="en-GB" i="1" dirty="0">
                <a:solidFill>
                  <a:schemeClr val="accent1"/>
                </a:solidFill>
              </a:rPr>
              <a:t>The right to life with dignity, the right to protection and security and the right to humanitarian </a:t>
            </a:r>
            <a:r>
              <a:rPr lang="en-GB" i="1" dirty="0" smtClean="0">
                <a:solidFill>
                  <a:schemeClr val="accent1"/>
                </a:solidFill>
              </a:rPr>
              <a:t>assistance</a:t>
            </a:r>
            <a:r>
              <a:rPr lang="en-GB" i="1" dirty="0" smtClean="0">
                <a:solidFill>
                  <a:schemeClr val="tx1"/>
                </a:solidFill>
              </a:rPr>
              <a:t>.</a:t>
            </a:r>
            <a:endParaRPr lang="en-GB" i="1" dirty="0">
              <a:solidFill>
                <a:schemeClr val="tx1"/>
              </a:solidFill>
            </a:endParaRPr>
          </a:p>
          <a:p>
            <a:pPr lvl="1">
              <a:spcBef>
                <a:spcPts val="1600"/>
              </a:spcBef>
            </a:pPr>
            <a:r>
              <a:rPr lang="en-GB" dirty="0"/>
              <a:t>The Humanitarian Charter guides stakeholders on </a:t>
            </a:r>
            <a:r>
              <a:rPr lang="en-GB" dirty="0">
                <a:solidFill>
                  <a:srgbClr val="579305"/>
                </a:solidFill>
              </a:rPr>
              <a:t>roles and responsibilities</a:t>
            </a:r>
            <a:r>
              <a:rPr lang="en-GB" dirty="0"/>
              <a:t> in humanitarian </a:t>
            </a:r>
            <a:r>
              <a:rPr lang="en-GB" dirty="0" smtClean="0"/>
              <a:t>action.</a:t>
            </a:r>
            <a:endParaRPr lang="en-GB" dirty="0"/>
          </a:p>
          <a:p>
            <a:pPr lvl="1">
              <a:spcBef>
                <a:spcPts val="1600"/>
              </a:spcBef>
            </a:pPr>
            <a:r>
              <a:rPr lang="en-GB" dirty="0"/>
              <a:t>The Humanitarian Charter is the </a:t>
            </a:r>
            <a:r>
              <a:rPr lang="en-GB" dirty="0">
                <a:solidFill>
                  <a:srgbClr val="579305"/>
                </a:solidFill>
              </a:rPr>
              <a:t>ethical and legal basis of engagement </a:t>
            </a:r>
            <a:r>
              <a:rPr lang="en-GB" dirty="0"/>
              <a:t>of humanitarian agencies endorsing Sphere, and translates into four commitments: </a:t>
            </a:r>
            <a:r>
              <a:rPr lang="en-GB" i="1" dirty="0">
                <a:solidFill>
                  <a:srgbClr val="579305"/>
                </a:solidFill>
              </a:rPr>
              <a:t>humanitarian assistance should be people-centred, minimise adverse effects, respect the Code of Conduct and be accountable</a:t>
            </a:r>
            <a:r>
              <a:rPr lang="en-GB" dirty="0"/>
              <a:t>.</a:t>
            </a:r>
          </a:p>
        </p:txBody>
      </p:sp>
      <p:sp>
        <p:nvSpPr>
          <p:cNvPr id="4" name="Footer Placeholder 3"/>
          <p:cNvSpPr>
            <a:spLocks noGrp="1"/>
          </p:cNvSpPr>
          <p:nvPr>
            <p:ph type="ftr" sz="quarter" idx="3"/>
          </p:nvPr>
        </p:nvSpPr>
        <p:spPr/>
        <p:txBody>
          <a:bodyPr/>
          <a:lstStyle/>
          <a:p>
            <a:r>
              <a:rPr lang="en-GB" smtClean="0"/>
              <a:t>Module A9 – Sphere and the Humanitarian Charter</a:t>
            </a:r>
          </a:p>
          <a:p>
            <a:r>
              <a:rPr lang="en-GB" smtClean="0"/>
              <a:t>Sphere Training Package 2015</a:t>
            </a:r>
            <a:endParaRPr lang="en-GB" dirty="0" smtClean="0"/>
          </a:p>
        </p:txBody>
      </p:sp>
    </p:spTree>
    <p:extLst>
      <p:ext uri="{BB962C8B-B14F-4D97-AF65-F5344CB8AC3E}">
        <p14:creationId xmlns:p14="http://schemas.microsoft.com/office/powerpoint/2010/main" val="208618418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1" y="0"/>
            <a:ext cx="7162985" cy="1081760"/>
          </a:xfrm>
        </p:spPr>
        <p:txBody>
          <a:bodyPr/>
          <a:lstStyle/>
          <a:p>
            <a:r>
              <a:rPr lang="en-GB" sz="2600" dirty="0"/>
              <a:t>Overview: Sources of international law for the Sphere Humanitarian Charter</a:t>
            </a:r>
          </a:p>
        </p:txBody>
      </p:sp>
      <p:graphicFrame>
        <p:nvGraphicFramePr>
          <p:cNvPr id="8" name="Object 7"/>
          <p:cNvGraphicFramePr>
            <a:graphicFrameLocks noChangeAspect="1"/>
          </p:cNvGraphicFramePr>
          <p:nvPr>
            <p:extLst>
              <p:ext uri="{D42A27DB-BD31-4B8C-83A1-F6EECF244321}">
                <p14:modId xmlns:p14="http://schemas.microsoft.com/office/powerpoint/2010/main" val="2215651974"/>
              </p:ext>
            </p:extLst>
          </p:nvPr>
        </p:nvGraphicFramePr>
        <p:xfrm>
          <a:off x="457201" y="1216987"/>
          <a:ext cx="8044117" cy="5513504"/>
        </p:xfrm>
        <a:graphic>
          <a:graphicData uri="http://schemas.openxmlformats.org/presentationml/2006/ole">
            <mc:AlternateContent xmlns:mc="http://schemas.openxmlformats.org/markup-compatibility/2006">
              <mc:Choice xmlns:v="urn:schemas-microsoft-com:vml" Requires="v">
                <p:oleObj spid="_x0000_s16457" name="Document" r:id="rId4" imgW="10134600" imgH="6946900" progId="Word.Document.12">
                  <p:embed/>
                </p:oleObj>
              </mc:Choice>
              <mc:Fallback>
                <p:oleObj name="Document" r:id="rId4" imgW="10134600" imgH="6946900" progId="Word.Document.12">
                  <p:embed/>
                  <p:pic>
                    <p:nvPicPr>
                      <p:cNvPr id="0" name=""/>
                      <p:cNvPicPr/>
                      <p:nvPr/>
                    </p:nvPicPr>
                    <p:blipFill>
                      <a:blip r:embed="rId5"/>
                      <a:stretch>
                        <a:fillRect/>
                      </a:stretch>
                    </p:blipFill>
                    <p:spPr>
                      <a:xfrm>
                        <a:off x="457201" y="1216987"/>
                        <a:ext cx="8044117" cy="5513504"/>
                      </a:xfrm>
                      <a:prstGeom prst="rect">
                        <a:avLst/>
                      </a:prstGeom>
                    </p:spPr>
                  </p:pic>
                </p:oleObj>
              </mc:Fallback>
            </mc:AlternateContent>
          </a:graphicData>
        </a:graphic>
      </p:graphicFrame>
      <p:sp>
        <p:nvSpPr>
          <p:cNvPr id="9" name="Content Placeholder 5"/>
          <p:cNvSpPr>
            <a:spLocks noGrp="1"/>
          </p:cNvSpPr>
          <p:nvPr/>
        </p:nvSpPr>
        <p:spPr>
          <a:xfrm>
            <a:off x="7820765" y="5882492"/>
            <a:ext cx="1122680" cy="773430"/>
          </a:xfrm>
          <a:prstGeom prst="rect">
            <a:avLst/>
          </a:prstGeom>
        </p:spPr>
        <p:txBody>
          <a:bodyPr vert="horz" wrap="square" lIns="91440" tIns="45720" rIns="91440" bIns="45720" rtlCol="0">
            <a:noAutofit/>
          </a:bodyPr>
          <a:lstStyle/>
          <a:p>
            <a:pPr algn="r">
              <a:spcBef>
                <a:spcPts val="215"/>
              </a:spcBef>
              <a:spcAft>
                <a:spcPts val="0"/>
              </a:spcAft>
            </a:pPr>
            <a:r>
              <a:rPr lang="en-GB" sz="900" i="1" dirty="0">
                <a:solidFill>
                  <a:srgbClr val="000000"/>
                </a:solidFill>
                <a:latin typeface="Tahoma"/>
                <a:ea typeface="ＭＳ 明朝"/>
                <a:cs typeface="Times New Roman"/>
              </a:rPr>
              <a:t>Adapted from ICRC course on International Humanitarian Law</a:t>
            </a:r>
            <a:endParaRPr lang="en-GB" sz="1000" dirty="0">
              <a:effectLst/>
              <a:latin typeface="Times"/>
              <a:ea typeface="ＭＳ 明朝"/>
              <a:cs typeface="Times New Roman"/>
            </a:endParaRPr>
          </a:p>
        </p:txBody>
      </p:sp>
    </p:spTree>
    <p:extLst>
      <p:ext uri="{BB962C8B-B14F-4D97-AF65-F5344CB8AC3E}">
        <p14:creationId xmlns:p14="http://schemas.microsoft.com/office/powerpoint/2010/main" val="401967576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600" dirty="0"/>
              <a:t>What are the three rights at the heart of the Sphere Humanitarian Charter</a:t>
            </a:r>
            <a:r>
              <a:rPr lang="en-GB" sz="2600" dirty="0" smtClean="0"/>
              <a:t>?</a:t>
            </a:r>
            <a:endParaRPr lang="en-GB" sz="2600" dirty="0"/>
          </a:p>
        </p:txBody>
      </p:sp>
      <p:sp>
        <p:nvSpPr>
          <p:cNvPr id="4" name="Footer Placeholder 3"/>
          <p:cNvSpPr>
            <a:spLocks noGrp="1"/>
          </p:cNvSpPr>
          <p:nvPr>
            <p:ph type="ftr" sz="quarter" idx="3"/>
          </p:nvPr>
        </p:nvSpPr>
        <p:spPr/>
        <p:txBody>
          <a:bodyPr/>
          <a:lstStyle/>
          <a:p>
            <a:r>
              <a:rPr lang="en-GB" smtClean="0"/>
              <a:t>Module A9 – Sphere and the Humanitarian Charter</a:t>
            </a:r>
          </a:p>
          <a:p>
            <a:r>
              <a:rPr lang="en-GB" smtClean="0"/>
              <a:t>Sphere Training Package 2015</a:t>
            </a:r>
            <a:endParaRPr lang="en-GB" dirty="0" smtClean="0"/>
          </a:p>
        </p:txBody>
      </p:sp>
      <p:graphicFrame>
        <p:nvGraphicFramePr>
          <p:cNvPr id="8" name="Object 7"/>
          <p:cNvGraphicFramePr>
            <a:graphicFrameLocks noChangeAspect="1"/>
          </p:cNvGraphicFramePr>
          <p:nvPr>
            <p:extLst>
              <p:ext uri="{D42A27DB-BD31-4B8C-83A1-F6EECF244321}">
                <p14:modId xmlns:p14="http://schemas.microsoft.com/office/powerpoint/2010/main" val="2454854782"/>
              </p:ext>
            </p:extLst>
          </p:nvPr>
        </p:nvGraphicFramePr>
        <p:xfrm>
          <a:off x="876258" y="2140935"/>
          <a:ext cx="7957820" cy="2872740"/>
        </p:xfrm>
        <a:graphic>
          <a:graphicData uri="http://schemas.openxmlformats.org/presentationml/2006/ole">
            <mc:AlternateContent xmlns:mc="http://schemas.openxmlformats.org/markup-compatibility/2006">
              <mc:Choice xmlns:v="urn:schemas-microsoft-com:vml" Requires="v">
                <p:oleObj spid="_x0000_s1133" name="Document" r:id="rId4" imgW="6121400" imgH="2209800" progId="Word.Document.12">
                  <p:embed/>
                </p:oleObj>
              </mc:Choice>
              <mc:Fallback>
                <p:oleObj name="Document" r:id="rId4" imgW="6121400" imgH="2209800" progId="Word.Document.12">
                  <p:embed/>
                  <p:pic>
                    <p:nvPicPr>
                      <p:cNvPr id="0" name=""/>
                      <p:cNvPicPr/>
                      <p:nvPr/>
                    </p:nvPicPr>
                    <p:blipFill>
                      <a:blip r:embed="rId5"/>
                      <a:stretch>
                        <a:fillRect/>
                      </a:stretch>
                    </p:blipFill>
                    <p:spPr>
                      <a:xfrm>
                        <a:off x="876258" y="2140935"/>
                        <a:ext cx="7957820" cy="2872740"/>
                      </a:xfrm>
                      <a:prstGeom prst="rect">
                        <a:avLst/>
                      </a:prstGeom>
                    </p:spPr>
                  </p:pic>
                </p:oleObj>
              </mc:Fallback>
            </mc:AlternateContent>
          </a:graphicData>
        </a:graphic>
      </p:graphicFrame>
    </p:spTree>
    <p:extLst>
      <p:ext uri="{BB962C8B-B14F-4D97-AF65-F5344CB8AC3E}">
        <p14:creationId xmlns:p14="http://schemas.microsoft.com/office/powerpoint/2010/main" val="264049241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GB" sz="2600" dirty="0"/>
              <a:t>In which situation are </a:t>
            </a:r>
            <a:r>
              <a:rPr lang="en-GB" sz="2600" dirty="0" smtClean="0"/>
              <a:t>we</a:t>
            </a:r>
            <a:r>
              <a:rPr lang="en-GB" sz="2600" dirty="0"/>
              <a:t> </a:t>
            </a:r>
            <a:r>
              <a:rPr lang="en-GB" sz="2600" dirty="0" smtClean="0"/>
              <a:t>and which </a:t>
            </a:r>
            <a:br>
              <a:rPr lang="en-GB" sz="2600" dirty="0" smtClean="0"/>
            </a:br>
            <a:r>
              <a:rPr lang="en-GB" sz="2600" dirty="0" smtClean="0"/>
              <a:t>laws </a:t>
            </a:r>
            <a:r>
              <a:rPr lang="en-GB" sz="2600" dirty="0"/>
              <a:t>apply?</a:t>
            </a:r>
          </a:p>
        </p:txBody>
      </p:sp>
      <p:sp>
        <p:nvSpPr>
          <p:cNvPr id="7" name="Content Placeholder 5"/>
          <p:cNvSpPr>
            <a:spLocks noGrp="1"/>
          </p:cNvSpPr>
          <p:nvPr/>
        </p:nvSpPr>
        <p:spPr>
          <a:xfrm>
            <a:off x="4881239" y="6449917"/>
            <a:ext cx="3369735" cy="247395"/>
          </a:xfrm>
          <a:prstGeom prst="rect">
            <a:avLst/>
          </a:prstGeom>
        </p:spPr>
        <p:txBody>
          <a:bodyPr vert="horz" wrap="square" lIns="91440" tIns="45720" rIns="91440" bIns="45720" rtlCol="0">
            <a:noAutofit/>
          </a:bodyPr>
          <a:lstStyle/>
          <a:p>
            <a:pPr algn="r">
              <a:spcBef>
                <a:spcPts val="215"/>
              </a:spcBef>
              <a:spcAft>
                <a:spcPts val="0"/>
              </a:spcAft>
            </a:pPr>
            <a:r>
              <a:rPr lang="en-GB" sz="900" i="1" dirty="0">
                <a:solidFill>
                  <a:srgbClr val="000000"/>
                </a:solidFill>
                <a:latin typeface="Tahoma"/>
                <a:ea typeface="ＭＳ 明朝"/>
                <a:cs typeface="Times New Roman"/>
              </a:rPr>
              <a:t>Adapted from ICRC course on International Humanitarian Law</a:t>
            </a:r>
            <a:endParaRPr lang="en-GB" sz="1000" dirty="0">
              <a:effectLst/>
              <a:latin typeface="Times"/>
              <a:ea typeface="ＭＳ 明朝"/>
              <a:cs typeface="Times New Roman"/>
            </a:endParaRPr>
          </a:p>
        </p:txBody>
      </p:sp>
      <p:graphicFrame>
        <p:nvGraphicFramePr>
          <p:cNvPr id="4" name="Object 3"/>
          <p:cNvGraphicFramePr>
            <a:graphicFrameLocks noChangeAspect="1"/>
          </p:cNvGraphicFramePr>
          <p:nvPr>
            <p:extLst>
              <p:ext uri="{D42A27DB-BD31-4B8C-83A1-F6EECF244321}">
                <p14:modId xmlns:p14="http://schemas.microsoft.com/office/powerpoint/2010/main" val="3848673570"/>
              </p:ext>
            </p:extLst>
          </p:nvPr>
        </p:nvGraphicFramePr>
        <p:xfrm>
          <a:off x="888942" y="1249099"/>
          <a:ext cx="7340680" cy="5076000"/>
        </p:xfrm>
        <a:graphic>
          <a:graphicData uri="http://schemas.openxmlformats.org/presentationml/2006/ole">
            <mc:AlternateContent xmlns:mc="http://schemas.openxmlformats.org/markup-compatibility/2006">
              <mc:Choice xmlns:v="urn:schemas-microsoft-com:vml" Requires="v">
                <p:oleObj spid="_x0000_s17475" name="Document" r:id="rId4" imgW="7013028" imgH="4850109" progId="Word.Document.12">
                  <p:embed/>
                </p:oleObj>
              </mc:Choice>
              <mc:Fallback>
                <p:oleObj name="Document" r:id="rId4" imgW="7013028" imgH="4850109" progId="Word.Document.12">
                  <p:embed/>
                  <p:pic>
                    <p:nvPicPr>
                      <p:cNvPr id="0" name=""/>
                      <p:cNvPicPr/>
                      <p:nvPr/>
                    </p:nvPicPr>
                    <p:blipFill>
                      <a:blip r:embed="rId5"/>
                      <a:stretch>
                        <a:fillRect/>
                      </a:stretch>
                    </p:blipFill>
                    <p:spPr>
                      <a:xfrm>
                        <a:off x="888942" y="1249099"/>
                        <a:ext cx="7340680" cy="5076000"/>
                      </a:xfrm>
                      <a:prstGeom prst="rect">
                        <a:avLst/>
                      </a:prstGeom>
                    </p:spPr>
                  </p:pic>
                </p:oleObj>
              </mc:Fallback>
            </mc:AlternateContent>
          </a:graphicData>
        </a:graphic>
      </p:graphicFrame>
    </p:spTree>
    <p:extLst>
      <p:ext uri="{BB962C8B-B14F-4D97-AF65-F5344CB8AC3E}">
        <p14:creationId xmlns:p14="http://schemas.microsoft.com/office/powerpoint/2010/main" val="37889051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The right to life with </a:t>
            </a:r>
            <a:r>
              <a:rPr lang="en-GB" dirty="0" smtClean="0"/>
              <a:t>dignity</a:t>
            </a:r>
            <a:endParaRPr lang="en-GB" dirty="0"/>
          </a:p>
        </p:txBody>
      </p:sp>
      <p:sp>
        <p:nvSpPr>
          <p:cNvPr id="4" name="Footer Placeholder 3"/>
          <p:cNvSpPr>
            <a:spLocks noGrp="1"/>
          </p:cNvSpPr>
          <p:nvPr>
            <p:ph type="ftr" sz="quarter" idx="3"/>
          </p:nvPr>
        </p:nvSpPr>
        <p:spPr/>
        <p:txBody>
          <a:bodyPr/>
          <a:lstStyle/>
          <a:p>
            <a:r>
              <a:rPr lang="en-GB" smtClean="0"/>
              <a:t>Module A9 – Sphere and the Humanitarian Charter</a:t>
            </a:r>
          </a:p>
          <a:p>
            <a:r>
              <a:rPr lang="en-GB" smtClean="0"/>
              <a:t>Sphere Training Package 2015</a:t>
            </a:r>
            <a:endParaRPr lang="en-GB" dirty="0" smtClean="0"/>
          </a:p>
        </p:txBody>
      </p:sp>
      <p:pic>
        <p:nvPicPr>
          <p:cNvPr id="5" name="Picture 4" descr="Letouze_II.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11999" y="1147366"/>
            <a:ext cx="6530233" cy="4680000"/>
          </a:xfrm>
          <a:prstGeom prst="rect">
            <a:avLst/>
          </a:prstGeom>
        </p:spPr>
      </p:pic>
    </p:spTree>
    <p:extLst>
      <p:ext uri="{BB962C8B-B14F-4D97-AF65-F5344CB8AC3E}">
        <p14:creationId xmlns:p14="http://schemas.microsoft.com/office/powerpoint/2010/main" val="296800605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The right to Humanitarian </a:t>
            </a:r>
            <a:r>
              <a:rPr lang="en-GB" dirty="0" smtClean="0"/>
              <a:t>Assistance</a:t>
            </a:r>
            <a:endParaRPr lang="en-GB" dirty="0"/>
          </a:p>
        </p:txBody>
      </p:sp>
      <p:sp>
        <p:nvSpPr>
          <p:cNvPr id="4" name="Footer Placeholder 3"/>
          <p:cNvSpPr>
            <a:spLocks noGrp="1"/>
          </p:cNvSpPr>
          <p:nvPr>
            <p:ph type="ftr" sz="quarter" idx="3"/>
          </p:nvPr>
        </p:nvSpPr>
        <p:spPr/>
        <p:txBody>
          <a:bodyPr/>
          <a:lstStyle/>
          <a:p>
            <a:r>
              <a:rPr lang="en-GB" smtClean="0"/>
              <a:t>Module A9 – Sphere and the Humanitarian Charter</a:t>
            </a:r>
          </a:p>
          <a:p>
            <a:r>
              <a:rPr lang="en-GB" smtClean="0"/>
              <a:t>Sphere Training Package 2015</a:t>
            </a:r>
            <a:endParaRPr lang="en-GB" dirty="0" smtClean="0"/>
          </a:p>
        </p:txBody>
      </p:sp>
      <p:pic>
        <p:nvPicPr>
          <p:cNvPr id="5" name="Picture 4" descr="McMillan.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70869" y="1289554"/>
            <a:ext cx="6380777" cy="4514400"/>
          </a:xfrm>
          <a:prstGeom prst="rect">
            <a:avLst/>
          </a:prstGeom>
        </p:spPr>
      </p:pic>
    </p:spTree>
    <p:extLst>
      <p:ext uri="{BB962C8B-B14F-4D97-AF65-F5344CB8AC3E}">
        <p14:creationId xmlns:p14="http://schemas.microsoft.com/office/powerpoint/2010/main" val="81104118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The right to Protection and Security</a:t>
            </a:r>
          </a:p>
        </p:txBody>
      </p:sp>
      <p:sp>
        <p:nvSpPr>
          <p:cNvPr id="4" name="Footer Placeholder 3"/>
          <p:cNvSpPr>
            <a:spLocks noGrp="1"/>
          </p:cNvSpPr>
          <p:nvPr>
            <p:ph type="ftr" sz="quarter" idx="3"/>
          </p:nvPr>
        </p:nvSpPr>
        <p:spPr/>
        <p:txBody>
          <a:bodyPr/>
          <a:lstStyle/>
          <a:p>
            <a:r>
              <a:rPr lang="en-GB" smtClean="0"/>
              <a:t>Module A9 – Sphere and the Humanitarian Charter</a:t>
            </a:r>
          </a:p>
          <a:p>
            <a:r>
              <a:rPr lang="en-GB" smtClean="0"/>
              <a:t>Sphere Training Package 2015</a:t>
            </a:r>
            <a:endParaRPr lang="en-GB" dirty="0" smtClean="0"/>
          </a:p>
        </p:txBody>
      </p:sp>
      <p:pic>
        <p:nvPicPr>
          <p:cNvPr id="5" name="Picture 4" descr="Derenn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92022" y="1247954"/>
            <a:ext cx="6379014" cy="4513153"/>
          </a:xfrm>
          <a:prstGeom prst="rect">
            <a:avLst/>
          </a:prstGeom>
        </p:spPr>
      </p:pic>
    </p:spTree>
    <p:extLst>
      <p:ext uri="{BB962C8B-B14F-4D97-AF65-F5344CB8AC3E}">
        <p14:creationId xmlns:p14="http://schemas.microsoft.com/office/powerpoint/2010/main" val="3979232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McMillan.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9779" y="2219499"/>
            <a:ext cx="2610000" cy="1846576"/>
          </a:xfrm>
          <a:prstGeom prst="rect">
            <a:avLst/>
          </a:prstGeom>
        </p:spPr>
      </p:pic>
      <p:pic>
        <p:nvPicPr>
          <p:cNvPr id="6" name="Picture 5" descr="Letouze_II.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014716" y="1180162"/>
            <a:ext cx="2610344" cy="1870747"/>
          </a:xfrm>
          <a:prstGeom prst="rect">
            <a:avLst/>
          </a:prstGeom>
          <a:ln>
            <a:solidFill>
              <a:schemeClr val="bg2">
                <a:lumMod val="75000"/>
              </a:schemeClr>
            </a:solidFill>
          </a:ln>
        </p:spPr>
      </p:pic>
      <p:pic>
        <p:nvPicPr>
          <p:cNvPr id="7" name="Picture 6" descr="Derenne.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053869" y="4142763"/>
            <a:ext cx="2610000" cy="1846575"/>
          </a:xfrm>
          <a:prstGeom prst="rect">
            <a:avLst/>
          </a:prstGeom>
        </p:spPr>
      </p:pic>
      <p:sp>
        <p:nvSpPr>
          <p:cNvPr id="2" name="Title 1"/>
          <p:cNvSpPr>
            <a:spLocks noGrp="1"/>
          </p:cNvSpPr>
          <p:nvPr>
            <p:ph type="title"/>
          </p:nvPr>
        </p:nvSpPr>
        <p:spPr/>
        <p:txBody>
          <a:bodyPr/>
          <a:lstStyle/>
          <a:p>
            <a:r>
              <a:rPr lang="en-GB" sz="2600" dirty="0"/>
              <a:t>These three rights have both a legal and an ethical </a:t>
            </a:r>
            <a:r>
              <a:rPr lang="en-GB" sz="2600" dirty="0" smtClean="0"/>
              <a:t>basis</a:t>
            </a:r>
            <a:endParaRPr lang="en-GB" sz="2600" dirty="0"/>
          </a:p>
        </p:txBody>
      </p:sp>
      <p:sp>
        <p:nvSpPr>
          <p:cNvPr id="4" name="Footer Placeholder 3"/>
          <p:cNvSpPr>
            <a:spLocks noGrp="1"/>
          </p:cNvSpPr>
          <p:nvPr>
            <p:ph type="ftr" sz="quarter" idx="3"/>
          </p:nvPr>
        </p:nvSpPr>
        <p:spPr/>
        <p:txBody>
          <a:bodyPr/>
          <a:lstStyle/>
          <a:p>
            <a:r>
              <a:rPr lang="en-GB" smtClean="0"/>
              <a:t>Module A9 – Sphere and the Humanitarian Charter</a:t>
            </a:r>
          </a:p>
          <a:p>
            <a:r>
              <a:rPr lang="en-GB" smtClean="0"/>
              <a:t>Sphere Training Package 2015</a:t>
            </a:r>
            <a:endParaRPr lang="en-GB" dirty="0" smtClean="0"/>
          </a:p>
        </p:txBody>
      </p:sp>
      <p:graphicFrame>
        <p:nvGraphicFramePr>
          <p:cNvPr id="5" name="Object 4"/>
          <p:cNvGraphicFramePr>
            <a:graphicFrameLocks noChangeAspect="1"/>
          </p:cNvGraphicFramePr>
          <p:nvPr>
            <p:extLst>
              <p:ext uri="{D42A27DB-BD31-4B8C-83A1-F6EECF244321}">
                <p14:modId xmlns:p14="http://schemas.microsoft.com/office/powerpoint/2010/main" val="803017515"/>
              </p:ext>
            </p:extLst>
          </p:nvPr>
        </p:nvGraphicFramePr>
        <p:xfrm>
          <a:off x="876258" y="2045077"/>
          <a:ext cx="7651750" cy="2762250"/>
        </p:xfrm>
        <a:graphic>
          <a:graphicData uri="http://schemas.openxmlformats.org/presentationml/2006/ole">
            <mc:AlternateContent xmlns:mc="http://schemas.openxmlformats.org/markup-compatibility/2006">
              <mc:Choice xmlns:v="urn:schemas-microsoft-com:vml" Requires="v">
                <p:oleObj spid="_x0000_s10344" name="Document" r:id="rId7" imgW="6121400" imgH="2209800" progId="Word.Document.12">
                  <p:embed/>
                </p:oleObj>
              </mc:Choice>
              <mc:Fallback>
                <p:oleObj name="Document" r:id="rId7" imgW="6121400" imgH="2209800" progId="Word.Document.12">
                  <p:embed/>
                  <p:pic>
                    <p:nvPicPr>
                      <p:cNvPr id="0" name=""/>
                      <p:cNvPicPr/>
                      <p:nvPr/>
                    </p:nvPicPr>
                    <p:blipFill>
                      <a:blip r:embed="rId8"/>
                      <a:stretch>
                        <a:fillRect/>
                      </a:stretch>
                    </p:blipFill>
                    <p:spPr>
                      <a:xfrm>
                        <a:off x="876258" y="2045077"/>
                        <a:ext cx="7651750" cy="2762250"/>
                      </a:xfrm>
                      <a:prstGeom prst="rect">
                        <a:avLst/>
                      </a:prstGeom>
                    </p:spPr>
                  </p:pic>
                </p:oleObj>
              </mc:Fallback>
            </mc:AlternateContent>
          </a:graphicData>
        </a:graphic>
      </p:graphicFrame>
    </p:spTree>
    <p:extLst>
      <p:ext uri="{BB962C8B-B14F-4D97-AF65-F5344CB8AC3E}">
        <p14:creationId xmlns:p14="http://schemas.microsoft.com/office/powerpoint/2010/main" val="199584701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600" dirty="0"/>
              <a:t>Legal basis within the international legal framework</a:t>
            </a:r>
          </a:p>
        </p:txBody>
      </p:sp>
      <p:sp>
        <p:nvSpPr>
          <p:cNvPr id="4" name="Footer Placeholder 3"/>
          <p:cNvSpPr>
            <a:spLocks noGrp="1"/>
          </p:cNvSpPr>
          <p:nvPr>
            <p:ph type="ftr" sz="quarter" idx="3"/>
          </p:nvPr>
        </p:nvSpPr>
        <p:spPr/>
        <p:txBody>
          <a:bodyPr/>
          <a:lstStyle/>
          <a:p>
            <a:r>
              <a:rPr lang="en-GB" smtClean="0"/>
              <a:t>Module A9 – Sphere and the Humanitarian Charter</a:t>
            </a:r>
          </a:p>
          <a:p>
            <a:r>
              <a:rPr lang="en-GB" smtClean="0"/>
              <a:t>Sphere Training Package 2015</a:t>
            </a:r>
            <a:endParaRPr lang="en-GB" dirty="0" smtClean="0"/>
          </a:p>
        </p:txBody>
      </p:sp>
      <p:graphicFrame>
        <p:nvGraphicFramePr>
          <p:cNvPr id="6" name="Object 5"/>
          <p:cNvGraphicFramePr>
            <a:graphicFrameLocks noChangeAspect="1"/>
          </p:cNvGraphicFramePr>
          <p:nvPr>
            <p:extLst>
              <p:ext uri="{D42A27DB-BD31-4B8C-83A1-F6EECF244321}">
                <p14:modId xmlns:p14="http://schemas.microsoft.com/office/powerpoint/2010/main" val="994788202"/>
              </p:ext>
            </p:extLst>
          </p:nvPr>
        </p:nvGraphicFramePr>
        <p:xfrm>
          <a:off x="779274" y="1015755"/>
          <a:ext cx="7651750" cy="4984750"/>
        </p:xfrm>
        <a:graphic>
          <a:graphicData uri="http://schemas.openxmlformats.org/presentationml/2006/ole">
            <mc:AlternateContent xmlns:mc="http://schemas.openxmlformats.org/markup-compatibility/2006">
              <mc:Choice xmlns:v="urn:schemas-microsoft-com:vml" Requires="v">
                <p:oleObj spid="_x0000_s11367" name="Document" r:id="rId4" imgW="6121400" imgH="3987800" progId="Word.Document.12">
                  <p:embed/>
                </p:oleObj>
              </mc:Choice>
              <mc:Fallback>
                <p:oleObj name="Document" r:id="rId4" imgW="6121400" imgH="3987800" progId="Word.Document.12">
                  <p:embed/>
                  <p:pic>
                    <p:nvPicPr>
                      <p:cNvPr id="0" name=""/>
                      <p:cNvPicPr/>
                      <p:nvPr/>
                    </p:nvPicPr>
                    <p:blipFill>
                      <a:blip r:embed="rId5">
                        <a:alphaModFix/>
                      </a:blip>
                      <a:stretch>
                        <a:fillRect/>
                      </a:stretch>
                    </p:blipFill>
                    <p:spPr>
                      <a:xfrm>
                        <a:off x="779274" y="1015755"/>
                        <a:ext cx="7651750" cy="4984750"/>
                      </a:xfrm>
                      <a:prstGeom prst="rect">
                        <a:avLst/>
                      </a:prstGeom>
                    </p:spPr>
                  </p:pic>
                </p:oleObj>
              </mc:Fallback>
            </mc:AlternateContent>
          </a:graphicData>
        </a:graphic>
      </p:graphicFrame>
    </p:spTree>
    <p:extLst>
      <p:ext uri="{BB962C8B-B14F-4D97-AF65-F5344CB8AC3E}">
        <p14:creationId xmlns:p14="http://schemas.microsoft.com/office/powerpoint/2010/main" val="19462342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600" dirty="0"/>
              <a:t>Humanitarian principles underpinning the Humanitarian </a:t>
            </a:r>
            <a:r>
              <a:rPr lang="en-GB" sz="2600" dirty="0" smtClean="0"/>
              <a:t>Charter</a:t>
            </a:r>
            <a:endParaRPr lang="en-GB" sz="2600" dirty="0"/>
          </a:p>
        </p:txBody>
      </p:sp>
      <p:sp>
        <p:nvSpPr>
          <p:cNvPr id="4" name="Footer Placeholder 3"/>
          <p:cNvSpPr>
            <a:spLocks noGrp="1"/>
          </p:cNvSpPr>
          <p:nvPr>
            <p:ph type="ftr" sz="quarter" idx="3"/>
          </p:nvPr>
        </p:nvSpPr>
        <p:spPr/>
        <p:txBody>
          <a:bodyPr/>
          <a:lstStyle/>
          <a:p>
            <a:r>
              <a:rPr lang="en-GB" smtClean="0"/>
              <a:t>Module A9 – Sphere and the Humanitarian Charter</a:t>
            </a:r>
          </a:p>
          <a:p>
            <a:r>
              <a:rPr lang="en-GB" smtClean="0"/>
              <a:t>Sphere Training Package 2015</a:t>
            </a:r>
            <a:endParaRPr lang="en-GB" dirty="0" smtClean="0"/>
          </a:p>
        </p:txBody>
      </p:sp>
      <p:graphicFrame>
        <p:nvGraphicFramePr>
          <p:cNvPr id="8" name="Object 7"/>
          <p:cNvGraphicFramePr>
            <a:graphicFrameLocks noChangeAspect="1"/>
          </p:cNvGraphicFramePr>
          <p:nvPr>
            <p:extLst>
              <p:ext uri="{D42A27DB-BD31-4B8C-83A1-F6EECF244321}">
                <p14:modId xmlns:p14="http://schemas.microsoft.com/office/powerpoint/2010/main" val="1112352992"/>
              </p:ext>
            </p:extLst>
          </p:nvPr>
        </p:nvGraphicFramePr>
        <p:xfrm>
          <a:off x="779274" y="1015755"/>
          <a:ext cx="7651750" cy="4984750"/>
        </p:xfrm>
        <a:graphic>
          <a:graphicData uri="http://schemas.openxmlformats.org/presentationml/2006/ole">
            <mc:AlternateContent xmlns:mc="http://schemas.openxmlformats.org/markup-compatibility/2006">
              <mc:Choice xmlns:v="urn:schemas-microsoft-com:vml" Requires="v">
                <p:oleObj spid="_x0000_s12386" name="Document" r:id="rId4" imgW="6121400" imgH="3987800" progId="Word.Document.12">
                  <p:embed/>
                </p:oleObj>
              </mc:Choice>
              <mc:Fallback>
                <p:oleObj name="Document" r:id="rId4" imgW="6121400" imgH="3987800" progId="Word.Document.12">
                  <p:embed/>
                  <p:pic>
                    <p:nvPicPr>
                      <p:cNvPr id="0" name=""/>
                      <p:cNvPicPr/>
                      <p:nvPr/>
                    </p:nvPicPr>
                    <p:blipFill>
                      <a:blip r:embed="rId5"/>
                      <a:stretch>
                        <a:fillRect/>
                      </a:stretch>
                    </p:blipFill>
                    <p:spPr>
                      <a:xfrm>
                        <a:off x="779274" y="1015755"/>
                        <a:ext cx="7651750" cy="4984750"/>
                      </a:xfrm>
                      <a:prstGeom prst="rect">
                        <a:avLst/>
                      </a:prstGeom>
                    </p:spPr>
                  </p:pic>
                </p:oleObj>
              </mc:Fallback>
            </mc:AlternateContent>
          </a:graphicData>
        </a:graphic>
      </p:graphicFrame>
    </p:spTree>
    <p:extLst>
      <p:ext uri="{BB962C8B-B14F-4D97-AF65-F5344CB8AC3E}">
        <p14:creationId xmlns:p14="http://schemas.microsoft.com/office/powerpoint/2010/main" val="92233607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a:t>Roles and </a:t>
            </a:r>
            <a:r>
              <a:rPr lang="en-GB" dirty="0" smtClean="0"/>
              <a:t>responsibilities</a:t>
            </a:r>
            <a:endParaRPr lang="en-GB" dirty="0"/>
          </a:p>
        </p:txBody>
      </p:sp>
      <p:sp>
        <p:nvSpPr>
          <p:cNvPr id="6" name="Content Placeholder 5"/>
          <p:cNvSpPr>
            <a:spLocks noGrp="1"/>
          </p:cNvSpPr>
          <p:nvPr>
            <p:ph idx="1"/>
          </p:nvPr>
        </p:nvSpPr>
        <p:spPr>
          <a:xfrm>
            <a:off x="457200" y="1340442"/>
            <a:ext cx="8229600" cy="1903906"/>
          </a:xfrm>
        </p:spPr>
        <p:txBody>
          <a:bodyPr>
            <a:noAutofit/>
          </a:bodyPr>
          <a:lstStyle/>
          <a:p>
            <a:r>
              <a:rPr lang="en-GB" sz="2000" dirty="0"/>
              <a:t>Per group</a:t>
            </a:r>
          </a:p>
          <a:p>
            <a:pPr lvl="1"/>
            <a:r>
              <a:rPr lang="en-GB" sz="2000" dirty="0"/>
              <a:t>Group 1: Affected population, community</a:t>
            </a:r>
          </a:p>
          <a:p>
            <a:pPr lvl="1"/>
            <a:r>
              <a:rPr lang="en-GB" sz="2000" dirty="0"/>
              <a:t>Group 2: State and local institutions</a:t>
            </a:r>
          </a:p>
          <a:p>
            <a:pPr lvl="1"/>
            <a:r>
              <a:rPr lang="en-GB" sz="2000" dirty="0"/>
              <a:t>Group 3: Local, national and international humanitarian </a:t>
            </a:r>
            <a:r>
              <a:rPr lang="en-GB" sz="2000" dirty="0" smtClean="0"/>
              <a:t>agencies</a:t>
            </a:r>
            <a:endParaRPr lang="en-GB" sz="2000" dirty="0"/>
          </a:p>
        </p:txBody>
      </p:sp>
      <p:sp>
        <p:nvSpPr>
          <p:cNvPr id="4" name="Footer Placeholder 3"/>
          <p:cNvSpPr>
            <a:spLocks noGrp="1"/>
          </p:cNvSpPr>
          <p:nvPr>
            <p:ph type="ftr" sz="quarter" idx="3"/>
          </p:nvPr>
        </p:nvSpPr>
        <p:spPr/>
        <p:txBody>
          <a:bodyPr/>
          <a:lstStyle/>
          <a:p>
            <a:r>
              <a:rPr lang="en-GB" dirty="0" smtClean="0"/>
              <a:t>Module A9 – Sphere and the Humanitarian Charter</a:t>
            </a:r>
          </a:p>
          <a:p>
            <a:r>
              <a:rPr lang="en-GB" dirty="0" smtClean="0"/>
              <a:t>Sphere Training Package 2015</a:t>
            </a:r>
          </a:p>
        </p:txBody>
      </p:sp>
      <p:sp>
        <p:nvSpPr>
          <p:cNvPr id="7" name="Content Placeholder 5"/>
          <p:cNvSpPr txBox="1">
            <a:spLocks/>
          </p:cNvSpPr>
          <p:nvPr/>
        </p:nvSpPr>
        <p:spPr>
          <a:xfrm>
            <a:off x="457745" y="3340988"/>
            <a:ext cx="5312690" cy="2785710"/>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chemeClr val="tx1"/>
                </a:solidFill>
                <a:latin typeface="Tahoma"/>
                <a:ea typeface="+mn-ea"/>
                <a:cs typeface="Tahoma"/>
              </a:defRPr>
            </a:lvl1pPr>
            <a:lvl2pPr marL="541338" indent="-365125" algn="l" defTabSz="457200" rtl="0" eaLnBrk="1" latinLnBrk="0" hangingPunct="1">
              <a:spcBef>
                <a:spcPts val="1000"/>
              </a:spcBef>
              <a:buClr>
                <a:schemeClr val="bg2"/>
              </a:buClr>
              <a:buFont typeface="Arial"/>
              <a:buChar char="•"/>
              <a:defRPr sz="2200" kern="1200">
                <a:solidFill>
                  <a:schemeClr val="tx1"/>
                </a:solidFill>
                <a:latin typeface="Tahoma"/>
                <a:ea typeface="+mn-ea"/>
                <a:cs typeface="Tahoma"/>
              </a:defRPr>
            </a:lvl2pPr>
            <a:lvl3pPr marL="1082675" indent="-365125" algn="l" defTabSz="457200" rtl="0" eaLnBrk="1" latinLnBrk="0" hangingPunct="1">
              <a:spcBef>
                <a:spcPts val="1000"/>
              </a:spcBef>
              <a:buClr>
                <a:schemeClr val="bg2"/>
              </a:buClr>
              <a:buFont typeface="Lucida Grande"/>
              <a:buChar char="-"/>
              <a:defRPr sz="2200" kern="1200">
                <a:solidFill>
                  <a:schemeClr val="tx1"/>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1800" dirty="0" smtClean="0"/>
              <a:t>For 5’, brainstorm on the roles and responsibilities of the stakeholders you represent during a humanitarian response. After 5’, take your Sphere Handbook, browse through the Humanitarian Charter and write down on a flip chart what type of guidance is provided.</a:t>
            </a:r>
          </a:p>
          <a:p>
            <a:pPr>
              <a:spcBef>
                <a:spcPts val="1200"/>
              </a:spcBef>
            </a:pPr>
            <a:r>
              <a:rPr lang="en-GB" sz="1800" dirty="0" smtClean="0"/>
              <a:t>You will have 3’ to present your findings in plenary.</a:t>
            </a:r>
            <a:endParaRPr lang="en-GB" sz="1800" dirty="0"/>
          </a:p>
        </p:txBody>
      </p:sp>
      <p:pic>
        <p:nvPicPr>
          <p:cNvPr id="8" name="Picture 7" descr="clock-15.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19772" y="57506"/>
            <a:ext cx="1031799" cy="900000"/>
          </a:xfrm>
          <a:prstGeom prst="rect">
            <a:avLst/>
          </a:prstGeom>
        </p:spPr>
      </p:pic>
    </p:spTree>
    <p:extLst>
      <p:ext uri="{BB962C8B-B14F-4D97-AF65-F5344CB8AC3E}">
        <p14:creationId xmlns:p14="http://schemas.microsoft.com/office/powerpoint/2010/main" val="3976737478"/>
      </p:ext>
    </p:extLst>
  </p:cSld>
  <p:clrMapOvr>
    <a:masterClrMapping/>
  </p:clrMapOvr>
  <p:timing>
    <p:tnLst>
      <p:par>
        <p:cTn id="1" dur="indefinite" restart="never" nodeType="tmRoot"/>
      </p:par>
    </p:tnLst>
  </p:timing>
</p:sld>
</file>

<file path=ppt/theme/theme1.xml><?xml version="1.0" encoding="utf-8"?>
<a:theme xmlns:a="http://schemas.openxmlformats.org/drawingml/2006/main" name="Sphere">
  <a:themeElements>
    <a:clrScheme name="Sphere">
      <a:dk1>
        <a:sysClr val="windowText" lastClr="000000"/>
      </a:dk1>
      <a:lt1>
        <a:sysClr val="window" lastClr="FFFFFF"/>
      </a:lt1>
      <a:dk2>
        <a:srgbClr val="004386"/>
      </a:dk2>
      <a:lt2>
        <a:srgbClr val="87B91D"/>
      </a:lt2>
      <a:accent1>
        <a:srgbClr val="579305"/>
      </a:accent1>
      <a:accent2>
        <a:srgbClr val="C80F3F"/>
      </a:accent2>
      <a:accent3>
        <a:srgbClr val="FBAD18"/>
      </a:accent3>
      <a:accent4>
        <a:srgbClr val="E4028C"/>
      </a:accent4>
      <a:accent5>
        <a:srgbClr val="4BACC6"/>
      </a:accent5>
      <a:accent6>
        <a:srgbClr val="F79646"/>
      </a:accent6>
      <a:hlink>
        <a:srgbClr val="004386"/>
      </a:hlink>
      <a:folHlink>
        <a:srgbClr val="00438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5">
            <a:lumMod val="20000"/>
            <a:lumOff val="80000"/>
          </a:schemeClr>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Sphere.thmx</Template>
  <TotalTime>3888</TotalTime>
  <Words>2459</Words>
  <Application>Microsoft Office PowerPoint</Application>
  <PresentationFormat>On-screen Show (4:3)</PresentationFormat>
  <Paragraphs>181</Paragraphs>
  <Slides>20</Slides>
  <Notes>20</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20</vt:i4>
      </vt:variant>
    </vt:vector>
  </HeadingPairs>
  <TitlesOfParts>
    <vt:vector size="30" baseType="lpstr">
      <vt:lpstr>ＭＳ 明朝</vt:lpstr>
      <vt:lpstr>Arial</vt:lpstr>
      <vt:lpstr>Calibri</vt:lpstr>
      <vt:lpstr>Lucida Grande</vt:lpstr>
      <vt:lpstr>Lucida Sans Regular</vt:lpstr>
      <vt:lpstr>Tahoma</vt:lpstr>
      <vt:lpstr>Times</vt:lpstr>
      <vt:lpstr>Times New Roman</vt:lpstr>
      <vt:lpstr>Sphere</vt:lpstr>
      <vt:lpstr>Document</vt:lpstr>
      <vt:lpstr>PowerPoint Presentation</vt:lpstr>
      <vt:lpstr>What are the three rights at the heart of the Sphere Humanitarian Charter?</vt:lpstr>
      <vt:lpstr>The right to life with dignity</vt:lpstr>
      <vt:lpstr>The right to Humanitarian Assistance</vt:lpstr>
      <vt:lpstr>The right to Protection and Security</vt:lpstr>
      <vt:lpstr>These three rights have both a legal and an ethical basis</vt:lpstr>
      <vt:lpstr>Legal basis within the international legal framework</vt:lpstr>
      <vt:lpstr>Humanitarian principles underpinning the Humanitarian Charter</vt:lpstr>
      <vt:lpstr>Roles and responsibilities</vt:lpstr>
      <vt:lpstr>Roles and responsibilities of the various actors involved</vt:lpstr>
      <vt:lpstr>Translating the right to life with dignity in actions</vt:lpstr>
      <vt:lpstr>Possible answers</vt:lpstr>
      <vt:lpstr>What are our commitments as humanitarian agencies?</vt:lpstr>
      <vt:lpstr>What do we mean by people-centred?</vt:lpstr>
      <vt:lpstr>What do we mean by minimising adverse effects?</vt:lpstr>
      <vt:lpstr>What do we mean by respecting the Code of Conduct?</vt:lpstr>
      <vt:lpstr>What do we mean by accountability?</vt:lpstr>
      <vt:lpstr>Key messages</vt:lpstr>
      <vt:lpstr>Overview: Sources of international law for the Sphere Humanitarian Charter</vt:lpstr>
      <vt:lpstr>In which situation are we and which  laws apply?</vt:lpstr>
    </vt:vector>
  </TitlesOfParts>
  <Company>Word Smiths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Nick Smith</dc:creator>
  <cp:lastModifiedBy>CeciliaFurtade</cp:lastModifiedBy>
  <cp:revision>213</cp:revision>
  <dcterms:created xsi:type="dcterms:W3CDTF">2014-12-22T15:37:12Z</dcterms:created>
  <dcterms:modified xsi:type="dcterms:W3CDTF">2016-07-25T15:46:18Z</dcterms:modified>
</cp:coreProperties>
</file>